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1F546-21B0-4D18-9B65-7B18D3D3D5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E9421D-1386-4388-B0B1-4F03A5341E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5114BC-8507-4F14-B0B3-8B247D0EB90B}"/>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6A8BB2BD-29BE-473E-B724-D076C145FD9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9A6185-1FA6-4CE2-8239-03E61A8329B1}"/>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429228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D93F0-336B-4DB4-B114-650BC4A0DA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C77BC2-6125-4133-B040-9654DBF604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A32F38-CECE-4E96-AF0C-F9212F805640}"/>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3DBE132F-BFD1-426A-90C1-2F826A070C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8AA05C-BBED-4E21-BA9D-E1738CC0B977}"/>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3891552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9AD3F-445B-437C-A1A4-2A93F90604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AEC837-A5B6-4B74-A09A-5ECFF77AD4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AA5BAB-AD4B-4263-A584-A54CABB38341}"/>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2722CDA1-9F62-4CEB-8468-AA457B939B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2374BD-608C-4958-84E6-9CD4941CC2ED}"/>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274743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A91C-FAC4-4939-9A7E-109CC1216A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F9B93-6487-48D6-8A47-3B9EB01AD8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C69729-8EB5-4F2A-A237-B4AAAA513FFE}"/>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35B1C568-91EF-4A65-BC94-43AA648ADB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98BF23-C363-45F9-969C-08BD0E43DB29}"/>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81707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57481-6C88-40C8-9037-E7342D0193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6889EE-9380-4DF6-8392-CCCE2B9DB3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00161F-4B1F-4B11-8421-F29537398E1B}"/>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30AC167A-A8D0-4CE0-A2E2-9792FDFAFC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BA5082-5E80-45EB-B5D2-AD9A32ACE618}"/>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1319948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F671A-0843-483C-90CC-64D42D5239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A740A4-9C49-46FC-9984-E66A33DB8D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509866-2907-4C08-A331-42CAD1301E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E5E658-F24C-41EF-8DE6-2F24B6CFB62B}"/>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6" name="Footer Placeholder 5">
            <a:extLst>
              <a:ext uri="{FF2B5EF4-FFF2-40B4-BE49-F238E27FC236}">
                <a16:creationId xmlns:a16="http://schemas.microsoft.com/office/drawing/2014/main" id="{B994F541-0C88-4335-AAA6-D552DF4EBF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471143-6783-4907-85F2-D2F7AB3F5C44}"/>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2133869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31C23-8C8C-4703-8997-D81B13FDD9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7BDC67-D7E6-460E-A629-F84E460EB8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47FFC0-5EA1-4BD9-9F75-DFA1320DEA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4B4CD2-E4E4-475D-90EE-DA867353BC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572915-E446-4326-936A-D532FE7A18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F0E5AD-8313-4C96-AA43-82E6FE24596B}"/>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8" name="Footer Placeholder 7">
            <a:extLst>
              <a:ext uri="{FF2B5EF4-FFF2-40B4-BE49-F238E27FC236}">
                <a16:creationId xmlns:a16="http://schemas.microsoft.com/office/drawing/2014/main" id="{241C3D99-53C4-4543-9B09-D8089E8D4CB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DCC71C6-651B-4143-AA90-3D7E3583D209}"/>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3122057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AEFD-9615-4BFF-8BDD-E5FB9364D6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EB61F-9FA2-4D2C-89E2-562472D54A8F}"/>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4" name="Footer Placeholder 3">
            <a:extLst>
              <a:ext uri="{FF2B5EF4-FFF2-40B4-BE49-F238E27FC236}">
                <a16:creationId xmlns:a16="http://schemas.microsoft.com/office/drawing/2014/main" id="{2C94FE69-2F11-4586-A8B4-65101BFD4F0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7FFEDEC-D67E-4F18-BA58-DD8748C3E590}"/>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134300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67AE22-33B6-47C9-BC2C-EF1B2D5E64DA}"/>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3" name="Footer Placeholder 2">
            <a:extLst>
              <a:ext uri="{FF2B5EF4-FFF2-40B4-BE49-F238E27FC236}">
                <a16:creationId xmlns:a16="http://schemas.microsoft.com/office/drawing/2014/main" id="{405042DB-F002-497A-AD8D-F006E929059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96F7935-38F4-4553-80CF-BE58677F8957}"/>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4072404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B2419-831C-4307-893B-BFF142E1DF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1302E3-F9BA-42BA-8AF0-DADE3E0A98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7C05EE-29B9-4ACC-B8C7-33FC378AA8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98EB27-EBBE-4B78-9D85-6C723E296D40}"/>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6" name="Footer Placeholder 5">
            <a:extLst>
              <a:ext uri="{FF2B5EF4-FFF2-40B4-BE49-F238E27FC236}">
                <a16:creationId xmlns:a16="http://schemas.microsoft.com/office/drawing/2014/main" id="{FC078C9A-B528-4F20-BB9F-6D47DCD98FA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BDA0FCF-1E7B-477A-8CCB-E8FDAB8BAED1}"/>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2210750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FB5A6-4DF3-4321-BB08-399D3CC66D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20F16E-76C0-4AA9-B6CE-48BE616309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FDF643A-C737-4912-9BF6-3848D9C61F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94E98-FFBC-45C3-97A8-00F82A3F9EC6}"/>
              </a:ext>
            </a:extLst>
          </p:cNvPr>
          <p:cNvSpPr>
            <a:spLocks noGrp="1"/>
          </p:cNvSpPr>
          <p:nvPr>
            <p:ph type="dt" sz="half" idx="10"/>
          </p:nvPr>
        </p:nvSpPr>
        <p:spPr/>
        <p:txBody>
          <a:bodyPr/>
          <a:lstStyle/>
          <a:p>
            <a:fld id="{0A3B8422-CCB7-4318-B292-04BEE1B78654}" type="datetimeFigureOut">
              <a:rPr lang="en-US" smtClean="0"/>
              <a:t>3/24/2019</a:t>
            </a:fld>
            <a:endParaRPr lang="en-US" dirty="0"/>
          </a:p>
        </p:txBody>
      </p:sp>
      <p:sp>
        <p:nvSpPr>
          <p:cNvPr id="6" name="Footer Placeholder 5">
            <a:extLst>
              <a:ext uri="{FF2B5EF4-FFF2-40B4-BE49-F238E27FC236}">
                <a16:creationId xmlns:a16="http://schemas.microsoft.com/office/drawing/2014/main" id="{CA00F1CC-A930-4FC0-8807-9093D325DC9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9A465F-A9D1-4292-9323-0FE8F112DDD7}"/>
              </a:ext>
            </a:extLst>
          </p:cNvPr>
          <p:cNvSpPr>
            <a:spLocks noGrp="1"/>
          </p:cNvSpPr>
          <p:nvPr>
            <p:ph type="sldNum" sz="quarter" idx="12"/>
          </p:nvPr>
        </p:nvSpPr>
        <p:spPr/>
        <p:txBody>
          <a:bodyPr/>
          <a:lstStyle/>
          <a:p>
            <a:fld id="{118A47F1-0026-4388-A070-599D34318B3B}" type="slidenum">
              <a:rPr lang="en-US" smtClean="0"/>
              <a:t>‹#›</a:t>
            </a:fld>
            <a:endParaRPr lang="en-US" dirty="0"/>
          </a:p>
        </p:txBody>
      </p:sp>
    </p:spTree>
    <p:extLst>
      <p:ext uri="{BB962C8B-B14F-4D97-AF65-F5344CB8AC3E}">
        <p14:creationId xmlns:p14="http://schemas.microsoft.com/office/powerpoint/2010/main" val="30298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AE45D7-0272-4EC7-885D-C511B1B0DC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75EA22-D3BF-4C97-9CA1-7D9F825923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BE1C1-90A9-4255-A136-DD76A8183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B8422-CCB7-4318-B292-04BEE1B78654}" type="datetimeFigureOut">
              <a:rPr lang="en-US" smtClean="0"/>
              <a:t>3/24/2019</a:t>
            </a:fld>
            <a:endParaRPr lang="en-US" dirty="0"/>
          </a:p>
        </p:txBody>
      </p:sp>
      <p:sp>
        <p:nvSpPr>
          <p:cNvPr id="5" name="Footer Placeholder 4">
            <a:extLst>
              <a:ext uri="{FF2B5EF4-FFF2-40B4-BE49-F238E27FC236}">
                <a16:creationId xmlns:a16="http://schemas.microsoft.com/office/drawing/2014/main" id="{3B2D61C0-408F-4646-BE0E-109F3CC2F0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215114B-A678-4701-8762-ADECA61A3E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A47F1-0026-4388-A070-599D34318B3B}" type="slidenum">
              <a:rPr lang="en-US" smtClean="0"/>
              <a:t>‹#›</a:t>
            </a:fld>
            <a:endParaRPr lang="en-US" dirty="0"/>
          </a:p>
        </p:txBody>
      </p:sp>
    </p:spTree>
    <p:extLst>
      <p:ext uri="{BB962C8B-B14F-4D97-AF65-F5344CB8AC3E}">
        <p14:creationId xmlns:p14="http://schemas.microsoft.com/office/powerpoint/2010/main" val="3816335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10698-7CD3-4833-8DFE-65A8AFF125D4}"/>
              </a:ext>
            </a:extLst>
          </p:cNvPr>
          <p:cNvSpPr>
            <a:spLocks noGrp="1"/>
          </p:cNvSpPr>
          <p:nvPr>
            <p:ph type="ctrTitle"/>
          </p:nvPr>
        </p:nvSpPr>
        <p:spPr/>
        <p:txBody>
          <a:bodyPr/>
          <a:lstStyle/>
          <a:p>
            <a:r>
              <a:rPr lang="en-US" dirty="0">
                <a:solidFill>
                  <a:schemeClr val="bg1"/>
                </a:solidFill>
              </a:rPr>
              <a:t>When our Hearts Back to God</a:t>
            </a:r>
          </a:p>
        </p:txBody>
      </p:sp>
      <p:sp>
        <p:nvSpPr>
          <p:cNvPr id="3" name="Subtitle 2">
            <a:extLst>
              <a:ext uri="{FF2B5EF4-FFF2-40B4-BE49-F238E27FC236}">
                <a16:creationId xmlns:a16="http://schemas.microsoft.com/office/drawing/2014/main" id="{632D0DD9-9E75-4646-8016-11BB5FB148E1}"/>
              </a:ext>
            </a:extLst>
          </p:cNvPr>
          <p:cNvSpPr>
            <a:spLocks noGrp="1"/>
          </p:cNvSpPr>
          <p:nvPr>
            <p:ph type="subTitle" idx="1"/>
          </p:nvPr>
        </p:nvSpPr>
        <p:spPr/>
        <p:txBody>
          <a:bodyPr>
            <a:normAutofit/>
          </a:bodyPr>
          <a:lstStyle/>
          <a:p>
            <a:r>
              <a:rPr lang="en-US" sz="4000" b="1" dirty="0">
                <a:solidFill>
                  <a:schemeClr val="bg1"/>
                </a:solidFill>
              </a:rPr>
              <a:t>II Kings 18</a:t>
            </a:r>
          </a:p>
        </p:txBody>
      </p:sp>
    </p:spTree>
    <p:extLst>
      <p:ext uri="{BB962C8B-B14F-4D97-AF65-F5344CB8AC3E}">
        <p14:creationId xmlns:p14="http://schemas.microsoft.com/office/powerpoint/2010/main" val="2640001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4EA70-FAD5-4010-93FC-5279525890FF}"/>
              </a:ext>
            </a:extLst>
          </p:cNvPr>
          <p:cNvSpPr>
            <a:spLocks noGrp="1"/>
          </p:cNvSpPr>
          <p:nvPr>
            <p:ph type="title"/>
          </p:nvPr>
        </p:nvSpPr>
        <p:spPr/>
        <p:txBody>
          <a:bodyPr/>
          <a:lstStyle/>
          <a:p>
            <a:r>
              <a:rPr lang="en-US" dirty="0">
                <a:solidFill>
                  <a:schemeClr val="bg1"/>
                </a:solidFill>
              </a:rPr>
              <a:t>Restored Alters</a:t>
            </a:r>
          </a:p>
        </p:txBody>
      </p:sp>
      <p:sp>
        <p:nvSpPr>
          <p:cNvPr id="3" name="Content Placeholder 2">
            <a:extLst>
              <a:ext uri="{FF2B5EF4-FFF2-40B4-BE49-F238E27FC236}">
                <a16:creationId xmlns:a16="http://schemas.microsoft.com/office/drawing/2014/main" id="{9F533B9B-D563-4CEA-B556-FEB25A31A706}"/>
              </a:ext>
            </a:extLst>
          </p:cNvPr>
          <p:cNvSpPr>
            <a:spLocks noGrp="1"/>
          </p:cNvSpPr>
          <p:nvPr>
            <p:ph idx="1"/>
          </p:nvPr>
        </p:nvSpPr>
        <p:spPr>
          <a:xfrm>
            <a:off x="291548" y="1825625"/>
            <a:ext cx="11622156" cy="4351338"/>
          </a:xfrm>
        </p:spPr>
        <p:txBody>
          <a:bodyPr>
            <a:noAutofit/>
          </a:bodyPr>
          <a:lstStyle/>
          <a:p>
            <a:r>
              <a:rPr lang="en-US" sz="4000" b="1" baseline="30000" dirty="0">
                <a:solidFill>
                  <a:schemeClr val="bg1"/>
                </a:solidFill>
              </a:rPr>
              <a:t>32 </a:t>
            </a:r>
            <a:r>
              <a:rPr lang="en-US" sz="4000" dirty="0">
                <a:solidFill>
                  <a:schemeClr val="bg1"/>
                </a:solidFill>
              </a:rPr>
              <a:t>And with the stones he built an altar in the name of the </a:t>
            </a:r>
            <a:r>
              <a:rPr lang="en-US" sz="4000" cap="small" dirty="0">
                <a:solidFill>
                  <a:schemeClr val="bg1"/>
                </a:solidFill>
              </a:rPr>
              <a:t>Lord</a:t>
            </a:r>
            <a:r>
              <a:rPr lang="en-US" sz="4000" dirty="0">
                <a:solidFill>
                  <a:schemeClr val="bg1"/>
                </a:solidFill>
              </a:rPr>
              <a:t>: and he made a </a:t>
            </a:r>
            <a:r>
              <a:rPr lang="en-US" sz="4000" b="1" dirty="0">
                <a:solidFill>
                  <a:schemeClr val="bg1"/>
                </a:solidFill>
              </a:rPr>
              <a:t>trench about the altar</a:t>
            </a:r>
            <a:r>
              <a:rPr lang="en-US" sz="4000" dirty="0">
                <a:solidFill>
                  <a:schemeClr val="bg1"/>
                </a:solidFill>
              </a:rPr>
              <a:t>, as great as would contain two measures of seed.</a:t>
            </a:r>
          </a:p>
          <a:p>
            <a:r>
              <a:rPr lang="en-US" sz="4000" b="1" dirty="0">
                <a:solidFill>
                  <a:schemeClr val="bg1"/>
                </a:solidFill>
              </a:rPr>
              <a:t>Consecration</a:t>
            </a:r>
            <a:r>
              <a:rPr lang="en-US" sz="4000" dirty="0">
                <a:solidFill>
                  <a:schemeClr val="bg1"/>
                </a:solidFill>
              </a:rPr>
              <a:t> – “Its not a better version of you, but a new you!”</a:t>
            </a:r>
          </a:p>
          <a:p>
            <a:r>
              <a:rPr lang="en-US" sz="4000" dirty="0">
                <a:solidFill>
                  <a:schemeClr val="bg1"/>
                </a:solidFill>
              </a:rPr>
              <a:t>“Don’t come to the alter to be fixed, come to see the places that are broken!”</a:t>
            </a:r>
          </a:p>
        </p:txBody>
      </p:sp>
    </p:spTree>
    <p:extLst>
      <p:ext uri="{BB962C8B-B14F-4D97-AF65-F5344CB8AC3E}">
        <p14:creationId xmlns:p14="http://schemas.microsoft.com/office/powerpoint/2010/main" val="3802936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6022-FCF5-45DC-8FBA-A92F889966BF}"/>
              </a:ext>
            </a:extLst>
          </p:cNvPr>
          <p:cNvSpPr>
            <a:spLocks noGrp="1"/>
          </p:cNvSpPr>
          <p:nvPr>
            <p:ph type="title"/>
          </p:nvPr>
        </p:nvSpPr>
        <p:spPr/>
        <p:txBody>
          <a:bodyPr/>
          <a:lstStyle/>
          <a:p>
            <a:r>
              <a:rPr lang="en-US" dirty="0">
                <a:solidFill>
                  <a:schemeClr val="bg1"/>
                </a:solidFill>
              </a:rPr>
              <a:t>Restored Alters</a:t>
            </a:r>
          </a:p>
        </p:txBody>
      </p:sp>
      <p:sp>
        <p:nvSpPr>
          <p:cNvPr id="3" name="Content Placeholder 2">
            <a:extLst>
              <a:ext uri="{FF2B5EF4-FFF2-40B4-BE49-F238E27FC236}">
                <a16:creationId xmlns:a16="http://schemas.microsoft.com/office/drawing/2014/main" id="{62D32205-48EA-4522-A484-D7E08BC7909D}"/>
              </a:ext>
            </a:extLst>
          </p:cNvPr>
          <p:cNvSpPr>
            <a:spLocks noGrp="1"/>
          </p:cNvSpPr>
          <p:nvPr>
            <p:ph idx="1"/>
          </p:nvPr>
        </p:nvSpPr>
        <p:spPr>
          <a:xfrm>
            <a:off x="344557" y="1618836"/>
            <a:ext cx="11449877" cy="4967493"/>
          </a:xfrm>
        </p:spPr>
        <p:txBody>
          <a:bodyPr>
            <a:normAutofit/>
          </a:bodyPr>
          <a:lstStyle/>
          <a:p>
            <a:r>
              <a:rPr lang="en-US" sz="4000" b="1" baseline="30000" dirty="0">
                <a:solidFill>
                  <a:schemeClr val="bg1"/>
                </a:solidFill>
              </a:rPr>
              <a:t>33 </a:t>
            </a:r>
            <a:r>
              <a:rPr lang="en-US" sz="4000" dirty="0">
                <a:solidFill>
                  <a:schemeClr val="bg1"/>
                </a:solidFill>
              </a:rPr>
              <a:t>And he put the wood in order, and cut the bullock in pieces, and laid him on the wood, and said, Fill four barrels with water, and pour it on the burnt sacrifice, and on the wood.</a:t>
            </a:r>
          </a:p>
          <a:p>
            <a:r>
              <a:rPr lang="en-US" sz="4000" b="1" baseline="30000" dirty="0">
                <a:solidFill>
                  <a:schemeClr val="bg1"/>
                </a:solidFill>
              </a:rPr>
              <a:t>34 </a:t>
            </a:r>
            <a:r>
              <a:rPr lang="en-US" sz="4000" dirty="0">
                <a:solidFill>
                  <a:schemeClr val="bg1"/>
                </a:solidFill>
              </a:rPr>
              <a:t>And he said, Do it the second time. And they did it the second time. And he said, Do it the third time. And they did it the third time.</a:t>
            </a:r>
          </a:p>
        </p:txBody>
      </p:sp>
    </p:spTree>
    <p:extLst>
      <p:ext uri="{BB962C8B-B14F-4D97-AF65-F5344CB8AC3E}">
        <p14:creationId xmlns:p14="http://schemas.microsoft.com/office/powerpoint/2010/main" val="3133509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6FBB0-9281-47EA-99D9-4814BF996701}"/>
              </a:ext>
            </a:extLst>
          </p:cNvPr>
          <p:cNvSpPr>
            <a:spLocks noGrp="1"/>
          </p:cNvSpPr>
          <p:nvPr>
            <p:ph type="title"/>
          </p:nvPr>
        </p:nvSpPr>
        <p:spPr/>
        <p:txBody>
          <a:bodyPr/>
          <a:lstStyle/>
          <a:p>
            <a:r>
              <a:rPr lang="en-US" dirty="0">
                <a:solidFill>
                  <a:schemeClr val="bg1"/>
                </a:solidFill>
              </a:rPr>
              <a:t>Restored Alters</a:t>
            </a:r>
          </a:p>
        </p:txBody>
      </p:sp>
      <p:sp>
        <p:nvSpPr>
          <p:cNvPr id="3" name="Content Placeholder 2">
            <a:extLst>
              <a:ext uri="{FF2B5EF4-FFF2-40B4-BE49-F238E27FC236}">
                <a16:creationId xmlns:a16="http://schemas.microsoft.com/office/drawing/2014/main" id="{71552A4F-9E90-4979-8D81-E57595C51C54}"/>
              </a:ext>
            </a:extLst>
          </p:cNvPr>
          <p:cNvSpPr>
            <a:spLocks noGrp="1"/>
          </p:cNvSpPr>
          <p:nvPr>
            <p:ph idx="1"/>
          </p:nvPr>
        </p:nvSpPr>
        <p:spPr>
          <a:xfrm>
            <a:off x="198783" y="1285461"/>
            <a:ext cx="11834191" cy="5207414"/>
          </a:xfrm>
        </p:spPr>
        <p:txBody>
          <a:bodyPr>
            <a:normAutofit/>
          </a:bodyPr>
          <a:lstStyle/>
          <a:p>
            <a:r>
              <a:rPr lang="en-US" sz="4000" dirty="0">
                <a:solidFill>
                  <a:schemeClr val="bg1"/>
                </a:solidFill>
              </a:rPr>
              <a:t>Water: We need our hearts centered on the Word of God (20 % of Christians)</a:t>
            </a:r>
          </a:p>
          <a:p>
            <a:r>
              <a:rPr lang="en-US" sz="4000" b="1" dirty="0">
                <a:solidFill>
                  <a:schemeClr val="bg1"/>
                </a:solidFill>
              </a:rPr>
              <a:t>Sacrifice: We need our hearts centered on the Lamb of God Jesus Christ!</a:t>
            </a:r>
          </a:p>
          <a:p>
            <a:r>
              <a:rPr lang="en-US" sz="4000" b="1" dirty="0">
                <a:solidFill>
                  <a:schemeClr val="bg1"/>
                </a:solidFill>
              </a:rPr>
              <a:t>Hebrews 9</a:t>
            </a:r>
            <a:r>
              <a:rPr lang="en-US" sz="4000" b="1" baseline="30000" dirty="0">
                <a:solidFill>
                  <a:schemeClr val="bg1"/>
                </a:solidFill>
              </a:rPr>
              <a:t>28 </a:t>
            </a:r>
            <a:r>
              <a:rPr lang="en-US" sz="4000" b="1" dirty="0">
                <a:solidFill>
                  <a:schemeClr val="bg1"/>
                </a:solidFill>
              </a:rPr>
              <a:t>So Christ was once offered to bear the sins of many; and unto them that look for him shall he appear the second time without sin unto salvation.</a:t>
            </a:r>
          </a:p>
        </p:txBody>
      </p:sp>
    </p:spTree>
    <p:extLst>
      <p:ext uri="{BB962C8B-B14F-4D97-AF65-F5344CB8AC3E}">
        <p14:creationId xmlns:p14="http://schemas.microsoft.com/office/powerpoint/2010/main" val="148260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D0E26-199E-406E-8A78-6E553D9318CE}"/>
              </a:ext>
            </a:extLst>
          </p:cNvPr>
          <p:cNvSpPr>
            <a:spLocks noGrp="1"/>
          </p:cNvSpPr>
          <p:nvPr>
            <p:ph type="title"/>
          </p:nvPr>
        </p:nvSpPr>
        <p:spPr/>
        <p:txBody>
          <a:bodyPr/>
          <a:lstStyle/>
          <a:p>
            <a:r>
              <a:rPr lang="en-US" dirty="0">
                <a:solidFill>
                  <a:schemeClr val="bg1"/>
                </a:solidFill>
              </a:rPr>
              <a:t>When our Hearts turn- Let the Fire Fall</a:t>
            </a:r>
          </a:p>
        </p:txBody>
      </p:sp>
      <p:sp>
        <p:nvSpPr>
          <p:cNvPr id="3" name="Content Placeholder 2">
            <a:extLst>
              <a:ext uri="{FF2B5EF4-FFF2-40B4-BE49-F238E27FC236}">
                <a16:creationId xmlns:a16="http://schemas.microsoft.com/office/drawing/2014/main" id="{9AFD9E31-D15E-469C-B1F8-ED753A938DB8}"/>
              </a:ext>
            </a:extLst>
          </p:cNvPr>
          <p:cNvSpPr>
            <a:spLocks noGrp="1"/>
          </p:cNvSpPr>
          <p:nvPr>
            <p:ph idx="1"/>
          </p:nvPr>
        </p:nvSpPr>
        <p:spPr/>
        <p:txBody>
          <a:bodyPr/>
          <a:lstStyle/>
          <a:p>
            <a:r>
              <a:rPr lang="en-US" sz="4000" b="1" baseline="30000" dirty="0">
                <a:solidFill>
                  <a:schemeClr val="bg1"/>
                </a:solidFill>
              </a:rPr>
              <a:t>38 </a:t>
            </a:r>
            <a:r>
              <a:rPr lang="en-US" sz="4000" dirty="0">
                <a:solidFill>
                  <a:schemeClr val="bg1"/>
                </a:solidFill>
              </a:rPr>
              <a:t>Then the fire of the </a:t>
            </a:r>
            <a:r>
              <a:rPr lang="en-US" sz="4000" cap="small" dirty="0">
                <a:solidFill>
                  <a:schemeClr val="bg1"/>
                </a:solidFill>
              </a:rPr>
              <a:t>Lord</a:t>
            </a:r>
            <a:r>
              <a:rPr lang="en-US" sz="4000" dirty="0">
                <a:solidFill>
                  <a:schemeClr val="bg1"/>
                </a:solidFill>
              </a:rPr>
              <a:t> fell, and consumed the burnt sacrifice, and the wood, and the stones, and the dust, and licked up the water that was in the trench.</a:t>
            </a:r>
          </a:p>
          <a:p>
            <a:r>
              <a:rPr lang="en-US" sz="4000" b="1" baseline="30000" dirty="0">
                <a:solidFill>
                  <a:schemeClr val="bg1"/>
                </a:solidFill>
              </a:rPr>
              <a:t>39 </a:t>
            </a:r>
            <a:r>
              <a:rPr lang="en-US" sz="4000" dirty="0">
                <a:solidFill>
                  <a:schemeClr val="bg1"/>
                </a:solidFill>
              </a:rPr>
              <a:t>And when all the people saw it, they fell on their faces: and they said, The </a:t>
            </a:r>
            <a:r>
              <a:rPr lang="en-US" sz="4000" cap="small" dirty="0">
                <a:solidFill>
                  <a:schemeClr val="bg1"/>
                </a:solidFill>
              </a:rPr>
              <a:t>Lord</a:t>
            </a:r>
            <a:r>
              <a:rPr lang="en-US" sz="4000" dirty="0">
                <a:solidFill>
                  <a:schemeClr val="bg1"/>
                </a:solidFill>
              </a:rPr>
              <a:t>, he is the God; the </a:t>
            </a:r>
            <a:r>
              <a:rPr lang="en-US" sz="4000" cap="small" dirty="0">
                <a:solidFill>
                  <a:schemeClr val="bg1"/>
                </a:solidFill>
              </a:rPr>
              <a:t>Lord</a:t>
            </a:r>
            <a:r>
              <a:rPr lang="en-US" sz="4000" dirty="0">
                <a:solidFill>
                  <a:schemeClr val="bg1"/>
                </a:solidFill>
              </a:rPr>
              <a:t>, he is the God.</a:t>
            </a:r>
          </a:p>
          <a:p>
            <a:endParaRPr lang="en-US" dirty="0"/>
          </a:p>
        </p:txBody>
      </p:sp>
    </p:spTree>
    <p:extLst>
      <p:ext uri="{BB962C8B-B14F-4D97-AF65-F5344CB8AC3E}">
        <p14:creationId xmlns:p14="http://schemas.microsoft.com/office/powerpoint/2010/main" val="1806985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782F7-BA60-4FEC-940F-15F97DF26AB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9252D22-0C6F-445E-A816-51220DC25832}"/>
              </a:ext>
            </a:extLst>
          </p:cNvPr>
          <p:cNvSpPr>
            <a:spLocks noGrp="1"/>
          </p:cNvSpPr>
          <p:nvPr>
            <p:ph idx="1"/>
          </p:nvPr>
        </p:nvSpPr>
        <p:spPr/>
        <p:txBody>
          <a:bodyPr>
            <a:normAutofit/>
          </a:bodyPr>
          <a:lstStyle/>
          <a:p>
            <a:r>
              <a:rPr lang="en-US" sz="4400" dirty="0">
                <a:solidFill>
                  <a:schemeClr val="bg1"/>
                </a:solidFill>
              </a:rPr>
              <a:t>I Kings 18</a:t>
            </a:r>
            <a:r>
              <a:rPr lang="en-US" sz="4400" b="1" baseline="30000" dirty="0">
                <a:solidFill>
                  <a:schemeClr val="bg1"/>
                </a:solidFill>
              </a:rPr>
              <a:t>37 </a:t>
            </a:r>
            <a:r>
              <a:rPr lang="en-US" sz="4400" dirty="0">
                <a:solidFill>
                  <a:schemeClr val="bg1"/>
                </a:solidFill>
              </a:rPr>
              <a:t>Hear me, O </a:t>
            </a:r>
            <a:r>
              <a:rPr lang="en-US" sz="4400" cap="small" dirty="0">
                <a:solidFill>
                  <a:schemeClr val="bg1"/>
                </a:solidFill>
              </a:rPr>
              <a:t>Lord</a:t>
            </a:r>
            <a:r>
              <a:rPr lang="en-US" sz="4400" dirty="0">
                <a:solidFill>
                  <a:schemeClr val="bg1"/>
                </a:solidFill>
              </a:rPr>
              <a:t>, hear me, that this people may </a:t>
            </a:r>
            <a:r>
              <a:rPr lang="en-US" sz="4400" b="1" dirty="0">
                <a:solidFill>
                  <a:schemeClr val="bg1"/>
                </a:solidFill>
              </a:rPr>
              <a:t>know that thou art the </a:t>
            </a:r>
            <a:r>
              <a:rPr lang="en-US" sz="4400" b="1" cap="small" dirty="0">
                <a:solidFill>
                  <a:schemeClr val="bg1"/>
                </a:solidFill>
              </a:rPr>
              <a:t>Lord</a:t>
            </a:r>
            <a:r>
              <a:rPr lang="en-US" sz="4400" b="1" dirty="0">
                <a:solidFill>
                  <a:schemeClr val="bg1"/>
                </a:solidFill>
              </a:rPr>
              <a:t> God</a:t>
            </a:r>
            <a:r>
              <a:rPr lang="en-US" sz="4400" dirty="0">
                <a:solidFill>
                  <a:schemeClr val="bg1"/>
                </a:solidFill>
              </a:rPr>
              <a:t>, and that thou hast </a:t>
            </a:r>
            <a:r>
              <a:rPr lang="en-US" sz="4400" b="1" dirty="0">
                <a:solidFill>
                  <a:schemeClr val="bg1"/>
                </a:solidFill>
              </a:rPr>
              <a:t>turned their heart back again</a:t>
            </a:r>
            <a:r>
              <a:rPr lang="en-US" sz="4400" dirty="0">
                <a:solidFill>
                  <a:schemeClr val="bg1"/>
                </a:solidFill>
              </a:rPr>
              <a:t>.</a:t>
            </a:r>
          </a:p>
        </p:txBody>
      </p:sp>
    </p:spTree>
    <p:extLst>
      <p:ext uri="{BB962C8B-B14F-4D97-AF65-F5344CB8AC3E}">
        <p14:creationId xmlns:p14="http://schemas.microsoft.com/office/powerpoint/2010/main" val="20613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386B7-6610-4988-AC4D-42A68EB3FD1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AD0113D-AC31-4FF6-BE81-FD588EFD1998}"/>
              </a:ext>
            </a:extLst>
          </p:cNvPr>
          <p:cNvSpPr>
            <a:spLocks noGrp="1"/>
          </p:cNvSpPr>
          <p:nvPr>
            <p:ph idx="1"/>
          </p:nvPr>
        </p:nvSpPr>
        <p:spPr/>
        <p:txBody>
          <a:bodyPr>
            <a:normAutofit/>
          </a:bodyPr>
          <a:lstStyle/>
          <a:p>
            <a:r>
              <a:rPr lang="en-US" sz="4000" dirty="0">
                <a:solidFill>
                  <a:schemeClr val="bg1"/>
                </a:solidFill>
              </a:rPr>
              <a:t>The Heart – “Seat of your Will, Intellect, and Emotions!”</a:t>
            </a:r>
          </a:p>
          <a:p>
            <a:r>
              <a:rPr lang="en-US" sz="4000" dirty="0">
                <a:solidFill>
                  <a:schemeClr val="bg1"/>
                </a:solidFill>
              </a:rPr>
              <a:t>Mark 12</a:t>
            </a:r>
            <a:r>
              <a:rPr lang="en-US" sz="4000" b="1" baseline="30000" dirty="0">
                <a:solidFill>
                  <a:schemeClr val="bg1"/>
                </a:solidFill>
              </a:rPr>
              <a:t>30 </a:t>
            </a:r>
            <a:r>
              <a:rPr lang="en-US" sz="4000" dirty="0">
                <a:solidFill>
                  <a:schemeClr val="bg1"/>
                </a:solidFill>
              </a:rPr>
              <a:t>And thou shalt love the Lord thy God with all thy heart…</a:t>
            </a:r>
          </a:p>
          <a:p>
            <a:r>
              <a:rPr lang="en-US" sz="4000" dirty="0">
                <a:solidFill>
                  <a:schemeClr val="bg1"/>
                </a:solidFill>
              </a:rPr>
              <a:t>The Most important thing and the most godly thing we can do is to </a:t>
            </a:r>
            <a:r>
              <a:rPr lang="en-US" sz="4000" b="1" dirty="0">
                <a:solidFill>
                  <a:schemeClr val="bg1"/>
                </a:solidFill>
              </a:rPr>
              <a:t>Seek God like with ALL OUR HEART!</a:t>
            </a:r>
            <a:endParaRPr lang="en-US" sz="4000" dirty="0">
              <a:solidFill>
                <a:schemeClr val="bg1"/>
              </a:solidFill>
            </a:endParaRPr>
          </a:p>
        </p:txBody>
      </p:sp>
    </p:spTree>
    <p:extLst>
      <p:ext uri="{BB962C8B-B14F-4D97-AF65-F5344CB8AC3E}">
        <p14:creationId xmlns:p14="http://schemas.microsoft.com/office/powerpoint/2010/main" val="331894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89978-4D9E-41AB-A839-CFCDD4EF590C}"/>
              </a:ext>
            </a:extLst>
          </p:cNvPr>
          <p:cNvSpPr>
            <a:spLocks noGrp="1"/>
          </p:cNvSpPr>
          <p:nvPr>
            <p:ph type="title"/>
          </p:nvPr>
        </p:nvSpPr>
        <p:spPr/>
        <p:txBody>
          <a:bodyPr/>
          <a:lstStyle/>
          <a:p>
            <a:r>
              <a:rPr lang="en-US" dirty="0">
                <a:solidFill>
                  <a:schemeClr val="bg1"/>
                </a:solidFill>
              </a:rPr>
              <a:t>Broken Alters</a:t>
            </a:r>
          </a:p>
        </p:txBody>
      </p:sp>
      <p:sp>
        <p:nvSpPr>
          <p:cNvPr id="3" name="Content Placeholder 2">
            <a:extLst>
              <a:ext uri="{FF2B5EF4-FFF2-40B4-BE49-F238E27FC236}">
                <a16:creationId xmlns:a16="http://schemas.microsoft.com/office/drawing/2014/main" id="{9AF6983D-7255-447A-9D1D-A8075467B480}"/>
              </a:ext>
            </a:extLst>
          </p:cNvPr>
          <p:cNvSpPr>
            <a:spLocks noGrp="1"/>
          </p:cNvSpPr>
          <p:nvPr>
            <p:ph idx="1"/>
          </p:nvPr>
        </p:nvSpPr>
        <p:spPr/>
        <p:txBody>
          <a:bodyPr>
            <a:normAutofit/>
          </a:bodyPr>
          <a:lstStyle/>
          <a:p>
            <a:r>
              <a:rPr lang="en-US" sz="4000" dirty="0">
                <a:solidFill>
                  <a:schemeClr val="bg1"/>
                </a:solidFill>
              </a:rPr>
              <a:t>v 30 and he repaired the Alter of the Lord that was broken down.</a:t>
            </a:r>
          </a:p>
          <a:p>
            <a:r>
              <a:rPr lang="en-US" sz="4000" dirty="0">
                <a:solidFill>
                  <a:schemeClr val="bg1"/>
                </a:solidFill>
              </a:rPr>
              <a:t>It was a Moment of Awakening that they had stopped seeking the Lord!</a:t>
            </a:r>
          </a:p>
          <a:p>
            <a:r>
              <a:rPr lang="en-US" sz="4000" dirty="0">
                <a:solidFill>
                  <a:schemeClr val="bg1"/>
                </a:solidFill>
              </a:rPr>
              <a:t>When we stop seeking the Lord, It becomes a life of great misfortune, great sorrow, and full of grief!</a:t>
            </a:r>
          </a:p>
        </p:txBody>
      </p:sp>
    </p:spTree>
    <p:extLst>
      <p:ext uri="{BB962C8B-B14F-4D97-AF65-F5344CB8AC3E}">
        <p14:creationId xmlns:p14="http://schemas.microsoft.com/office/powerpoint/2010/main" val="46449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C99E2-391A-47A7-874A-4DCF5D321E4B}"/>
              </a:ext>
            </a:extLst>
          </p:cNvPr>
          <p:cNvSpPr>
            <a:spLocks noGrp="1"/>
          </p:cNvSpPr>
          <p:nvPr>
            <p:ph type="title"/>
          </p:nvPr>
        </p:nvSpPr>
        <p:spPr/>
        <p:txBody>
          <a:bodyPr/>
          <a:lstStyle/>
          <a:p>
            <a:r>
              <a:rPr lang="en-US" dirty="0">
                <a:solidFill>
                  <a:schemeClr val="bg1"/>
                </a:solidFill>
              </a:rPr>
              <a:t>Broken Alters</a:t>
            </a:r>
          </a:p>
        </p:txBody>
      </p:sp>
      <p:sp>
        <p:nvSpPr>
          <p:cNvPr id="3" name="Content Placeholder 2">
            <a:extLst>
              <a:ext uri="{FF2B5EF4-FFF2-40B4-BE49-F238E27FC236}">
                <a16:creationId xmlns:a16="http://schemas.microsoft.com/office/drawing/2014/main" id="{E84CE329-AB1C-45CB-A908-A31C5FB89025}"/>
              </a:ext>
            </a:extLst>
          </p:cNvPr>
          <p:cNvSpPr>
            <a:spLocks noGrp="1"/>
          </p:cNvSpPr>
          <p:nvPr>
            <p:ph idx="1"/>
          </p:nvPr>
        </p:nvSpPr>
        <p:spPr/>
        <p:txBody>
          <a:bodyPr/>
          <a:lstStyle/>
          <a:p>
            <a:r>
              <a:rPr lang="en-US" sz="4000" dirty="0">
                <a:solidFill>
                  <a:schemeClr val="bg1"/>
                </a:solidFill>
              </a:rPr>
              <a:t>“</a:t>
            </a:r>
            <a:r>
              <a:rPr lang="en-US" sz="4000" b="1" dirty="0">
                <a:solidFill>
                  <a:schemeClr val="bg1"/>
                </a:solidFill>
              </a:rPr>
              <a:t>Compromise</a:t>
            </a:r>
            <a:r>
              <a:rPr lang="en-US" sz="4000" dirty="0">
                <a:solidFill>
                  <a:schemeClr val="bg1"/>
                </a:solidFill>
              </a:rPr>
              <a:t>” – Obediah</a:t>
            </a:r>
          </a:p>
          <a:p>
            <a:r>
              <a:rPr lang="en-US" sz="4000" b="1" baseline="30000" dirty="0">
                <a:solidFill>
                  <a:schemeClr val="bg1"/>
                </a:solidFill>
              </a:rPr>
              <a:t>9 </a:t>
            </a:r>
            <a:r>
              <a:rPr lang="en-US" sz="4000" dirty="0">
                <a:solidFill>
                  <a:schemeClr val="bg1"/>
                </a:solidFill>
              </a:rPr>
              <a:t>And he said, What have I sinned, that thou wouldest deliver thy servant into the hand of Ahab, to slay me?</a:t>
            </a:r>
          </a:p>
          <a:p>
            <a:r>
              <a:rPr lang="en-US" sz="4000" dirty="0">
                <a:solidFill>
                  <a:schemeClr val="bg1"/>
                </a:solidFill>
              </a:rPr>
              <a:t>25% of Christians do not believe in a biblical God! </a:t>
            </a:r>
          </a:p>
          <a:p>
            <a:endParaRPr lang="en-US" dirty="0"/>
          </a:p>
        </p:txBody>
      </p:sp>
    </p:spTree>
    <p:extLst>
      <p:ext uri="{BB962C8B-B14F-4D97-AF65-F5344CB8AC3E}">
        <p14:creationId xmlns:p14="http://schemas.microsoft.com/office/powerpoint/2010/main" val="336058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48FF-873C-4E57-BAEE-4DAEAAB8E58F}"/>
              </a:ext>
            </a:extLst>
          </p:cNvPr>
          <p:cNvSpPr>
            <a:spLocks noGrp="1"/>
          </p:cNvSpPr>
          <p:nvPr>
            <p:ph type="title"/>
          </p:nvPr>
        </p:nvSpPr>
        <p:spPr/>
        <p:txBody>
          <a:bodyPr/>
          <a:lstStyle/>
          <a:p>
            <a:r>
              <a:rPr lang="en-US" dirty="0">
                <a:solidFill>
                  <a:schemeClr val="bg1"/>
                </a:solidFill>
              </a:rPr>
              <a:t>Broken Alters -Corruption (Ahab and Jezebel)</a:t>
            </a:r>
          </a:p>
        </p:txBody>
      </p:sp>
      <p:sp>
        <p:nvSpPr>
          <p:cNvPr id="3" name="Content Placeholder 2">
            <a:extLst>
              <a:ext uri="{FF2B5EF4-FFF2-40B4-BE49-F238E27FC236}">
                <a16:creationId xmlns:a16="http://schemas.microsoft.com/office/drawing/2014/main" id="{0894584C-C529-4241-9EBD-93CDEA26C30F}"/>
              </a:ext>
            </a:extLst>
          </p:cNvPr>
          <p:cNvSpPr>
            <a:spLocks noGrp="1"/>
          </p:cNvSpPr>
          <p:nvPr>
            <p:ph idx="1"/>
          </p:nvPr>
        </p:nvSpPr>
        <p:spPr>
          <a:xfrm>
            <a:off x="119270" y="1417984"/>
            <a:ext cx="12072730" cy="5440016"/>
          </a:xfrm>
        </p:spPr>
        <p:txBody>
          <a:bodyPr/>
          <a:lstStyle/>
          <a:p>
            <a:r>
              <a:rPr lang="en-US" sz="4000" b="1" baseline="30000" dirty="0">
                <a:solidFill>
                  <a:schemeClr val="bg1"/>
                </a:solidFill>
              </a:rPr>
              <a:t>17 </a:t>
            </a:r>
            <a:r>
              <a:rPr lang="en-US" sz="4000" dirty="0">
                <a:solidFill>
                  <a:schemeClr val="bg1"/>
                </a:solidFill>
              </a:rPr>
              <a:t>And it came to pass, when Ahab saw Elijah, that Ahab said unto him, Art thou he that troubleth Israel?</a:t>
            </a:r>
          </a:p>
          <a:p>
            <a:r>
              <a:rPr lang="en-US" sz="4000" b="1" baseline="30000" dirty="0">
                <a:solidFill>
                  <a:schemeClr val="bg1"/>
                </a:solidFill>
              </a:rPr>
              <a:t>18 </a:t>
            </a:r>
            <a:r>
              <a:rPr lang="en-US" sz="4000" dirty="0">
                <a:solidFill>
                  <a:schemeClr val="bg1"/>
                </a:solidFill>
              </a:rPr>
              <a:t>And he answered, I have not troubled Israel; but thou, and thy father's house, in that ye have forsaken the commandments of the </a:t>
            </a:r>
            <a:r>
              <a:rPr lang="en-US" sz="4000" cap="small" dirty="0">
                <a:solidFill>
                  <a:schemeClr val="bg1"/>
                </a:solidFill>
              </a:rPr>
              <a:t>Lord</a:t>
            </a:r>
            <a:r>
              <a:rPr lang="en-US" sz="4000" dirty="0">
                <a:solidFill>
                  <a:schemeClr val="bg1"/>
                </a:solidFill>
              </a:rPr>
              <a:t>, and thou hast followed Baalim.</a:t>
            </a:r>
          </a:p>
          <a:p>
            <a:r>
              <a:rPr lang="en-US" sz="4000" dirty="0">
                <a:solidFill>
                  <a:schemeClr val="bg1"/>
                </a:solidFill>
              </a:rPr>
              <a:t>“We Love God, we just live each day like he doesn’t exist!”</a:t>
            </a:r>
          </a:p>
          <a:p>
            <a:endParaRPr lang="en-US" dirty="0"/>
          </a:p>
        </p:txBody>
      </p:sp>
    </p:spTree>
    <p:extLst>
      <p:ext uri="{BB962C8B-B14F-4D97-AF65-F5344CB8AC3E}">
        <p14:creationId xmlns:p14="http://schemas.microsoft.com/office/powerpoint/2010/main" val="123599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594E1-A2DD-4663-8BDF-75F29CE9CFBD}"/>
              </a:ext>
            </a:extLst>
          </p:cNvPr>
          <p:cNvSpPr>
            <a:spLocks noGrp="1"/>
          </p:cNvSpPr>
          <p:nvPr>
            <p:ph type="title"/>
          </p:nvPr>
        </p:nvSpPr>
        <p:spPr/>
        <p:txBody>
          <a:bodyPr/>
          <a:lstStyle/>
          <a:p>
            <a:r>
              <a:rPr lang="en-US" dirty="0">
                <a:solidFill>
                  <a:schemeClr val="bg1"/>
                </a:solidFill>
              </a:rPr>
              <a:t>Broken Alters - Competitors</a:t>
            </a:r>
          </a:p>
        </p:txBody>
      </p:sp>
      <p:sp>
        <p:nvSpPr>
          <p:cNvPr id="3" name="Content Placeholder 2">
            <a:extLst>
              <a:ext uri="{FF2B5EF4-FFF2-40B4-BE49-F238E27FC236}">
                <a16:creationId xmlns:a16="http://schemas.microsoft.com/office/drawing/2014/main" id="{24C9B4DD-7374-4974-BEEB-F6DA7ADA1851}"/>
              </a:ext>
            </a:extLst>
          </p:cNvPr>
          <p:cNvSpPr>
            <a:spLocks noGrp="1"/>
          </p:cNvSpPr>
          <p:nvPr>
            <p:ph idx="1"/>
          </p:nvPr>
        </p:nvSpPr>
        <p:spPr>
          <a:xfrm>
            <a:off x="291548" y="1444487"/>
            <a:ext cx="11741426" cy="4732476"/>
          </a:xfrm>
        </p:spPr>
        <p:txBody>
          <a:bodyPr>
            <a:normAutofit/>
          </a:bodyPr>
          <a:lstStyle/>
          <a:p>
            <a:r>
              <a:rPr lang="en-US" sz="4000" b="1" baseline="30000" dirty="0">
                <a:solidFill>
                  <a:schemeClr val="bg1"/>
                </a:solidFill>
              </a:rPr>
              <a:t>19 </a:t>
            </a:r>
            <a:r>
              <a:rPr lang="en-US" sz="4000" dirty="0">
                <a:solidFill>
                  <a:schemeClr val="bg1"/>
                </a:solidFill>
              </a:rPr>
              <a:t>Now therefore send, and gather to me all Israel unto mount Carmel, and the prophets of Baal four hundred and fifty, and the prophets of the groves four hundred, which eat at Jezebel's table.</a:t>
            </a:r>
          </a:p>
          <a:p>
            <a:r>
              <a:rPr lang="en-US" sz="4000" dirty="0">
                <a:solidFill>
                  <a:schemeClr val="bg1"/>
                </a:solidFill>
              </a:rPr>
              <a:t>Nature abhors a vacuum, when you take God out of your Heart, you worship something else.</a:t>
            </a:r>
          </a:p>
          <a:p>
            <a:r>
              <a:rPr lang="en-US" sz="4000" dirty="0">
                <a:solidFill>
                  <a:schemeClr val="bg1"/>
                </a:solidFill>
              </a:rPr>
              <a:t>Pleasure, Love, Money, Power</a:t>
            </a:r>
          </a:p>
        </p:txBody>
      </p:sp>
    </p:spTree>
    <p:extLst>
      <p:ext uri="{BB962C8B-B14F-4D97-AF65-F5344CB8AC3E}">
        <p14:creationId xmlns:p14="http://schemas.microsoft.com/office/powerpoint/2010/main" val="208435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0A048-8218-433C-B128-17D7529A4D6A}"/>
              </a:ext>
            </a:extLst>
          </p:cNvPr>
          <p:cNvSpPr>
            <a:spLocks noGrp="1"/>
          </p:cNvSpPr>
          <p:nvPr>
            <p:ph type="title"/>
          </p:nvPr>
        </p:nvSpPr>
        <p:spPr/>
        <p:txBody>
          <a:bodyPr/>
          <a:lstStyle/>
          <a:p>
            <a:r>
              <a:rPr lang="en-US" dirty="0">
                <a:solidFill>
                  <a:schemeClr val="bg1"/>
                </a:solidFill>
              </a:rPr>
              <a:t>Broken Alters - Confused </a:t>
            </a:r>
          </a:p>
        </p:txBody>
      </p:sp>
      <p:sp>
        <p:nvSpPr>
          <p:cNvPr id="3" name="Content Placeholder 2">
            <a:extLst>
              <a:ext uri="{FF2B5EF4-FFF2-40B4-BE49-F238E27FC236}">
                <a16:creationId xmlns:a16="http://schemas.microsoft.com/office/drawing/2014/main" id="{65CBEBE4-C1E2-4904-A5BB-53A7EF74632F}"/>
              </a:ext>
            </a:extLst>
          </p:cNvPr>
          <p:cNvSpPr>
            <a:spLocks noGrp="1"/>
          </p:cNvSpPr>
          <p:nvPr>
            <p:ph idx="1"/>
          </p:nvPr>
        </p:nvSpPr>
        <p:spPr>
          <a:xfrm>
            <a:off x="238539" y="1825625"/>
            <a:ext cx="11115261" cy="4351338"/>
          </a:xfrm>
        </p:spPr>
        <p:txBody>
          <a:bodyPr>
            <a:normAutofit/>
          </a:bodyPr>
          <a:lstStyle/>
          <a:p>
            <a:r>
              <a:rPr lang="en-US" sz="4000" b="1" baseline="30000" dirty="0">
                <a:solidFill>
                  <a:schemeClr val="bg1"/>
                </a:solidFill>
              </a:rPr>
              <a:t>21 </a:t>
            </a:r>
            <a:r>
              <a:rPr lang="en-US" sz="4000" dirty="0">
                <a:solidFill>
                  <a:schemeClr val="bg1"/>
                </a:solidFill>
              </a:rPr>
              <a:t>And Elijah came unto all the people, and said, How long halt ye between two opinions? if the </a:t>
            </a:r>
            <a:r>
              <a:rPr lang="en-US" sz="4000" cap="small" dirty="0">
                <a:solidFill>
                  <a:schemeClr val="bg1"/>
                </a:solidFill>
              </a:rPr>
              <a:t>Lord</a:t>
            </a:r>
            <a:r>
              <a:rPr lang="en-US" sz="4000" dirty="0">
                <a:solidFill>
                  <a:schemeClr val="bg1"/>
                </a:solidFill>
              </a:rPr>
              <a:t> be God, follow him: but if Baal, then follow him. And the people answered him not a word.</a:t>
            </a:r>
          </a:p>
          <a:p>
            <a:r>
              <a:rPr lang="en-US" sz="4000" dirty="0">
                <a:solidFill>
                  <a:schemeClr val="bg1"/>
                </a:solidFill>
              </a:rPr>
              <a:t>James 1:8 – Doubleminded</a:t>
            </a:r>
          </a:p>
          <a:p>
            <a:r>
              <a:rPr lang="en-US" sz="4000" dirty="0">
                <a:solidFill>
                  <a:schemeClr val="bg1"/>
                </a:solidFill>
              </a:rPr>
              <a:t>Rev. 3:16 – Lukewarm </a:t>
            </a:r>
          </a:p>
          <a:p>
            <a:endParaRPr lang="en-US" sz="4000" dirty="0"/>
          </a:p>
        </p:txBody>
      </p:sp>
    </p:spTree>
    <p:extLst>
      <p:ext uri="{BB962C8B-B14F-4D97-AF65-F5344CB8AC3E}">
        <p14:creationId xmlns:p14="http://schemas.microsoft.com/office/powerpoint/2010/main" val="259159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6DA01-BD4C-4C91-9CDF-58B64BB29408}"/>
              </a:ext>
            </a:extLst>
          </p:cNvPr>
          <p:cNvSpPr>
            <a:spLocks noGrp="1"/>
          </p:cNvSpPr>
          <p:nvPr>
            <p:ph type="title"/>
          </p:nvPr>
        </p:nvSpPr>
        <p:spPr/>
        <p:txBody>
          <a:bodyPr/>
          <a:lstStyle/>
          <a:p>
            <a:r>
              <a:rPr lang="en-US" dirty="0">
                <a:solidFill>
                  <a:schemeClr val="bg1"/>
                </a:solidFill>
              </a:rPr>
              <a:t>Restored Alters</a:t>
            </a:r>
          </a:p>
        </p:txBody>
      </p:sp>
      <p:sp>
        <p:nvSpPr>
          <p:cNvPr id="3" name="Content Placeholder 2">
            <a:extLst>
              <a:ext uri="{FF2B5EF4-FFF2-40B4-BE49-F238E27FC236}">
                <a16:creationId xmlns:a16="http://schemas.microsoft.com/office/drawing/2014/main" id="{D4A4FA83-2DF9-44E3-8D2C-E5C7C779ED2A}"/>
              </a:ext>
            </a:extLst>
          </p:cNvPr>
          <p:cNvSpPr>
            <a:spLocks noGrp="1"/>
          </p:cNvSpPr>
          <p:nvPr>
            <p:ph idx="1"/>
          </p:nvPr>
        </p:nvSpPr>
        <p:spPr/>
        <p:txBody>
          <a:bodyPr>
            <a:normAutofit/>
          </a:bodyPr>
          <a:lstStyle/>
          <a:p>
            <a:r>
              <a:rPr lang="en-US" sz="4000" b="1" baseline="30000" dirty="0">
                <a:solidFill>
                  <a:schemeClr val="bg1"/>
                </a:solidFill>
              </a:rPr>
              <a:t>30 </a:t>
            </a:r>
            <a:r>
              <a:rPr lang="en-US" sz="4000" dirty="0">
                <a:solidFill>
                  <a:schemeClr val="bg1"/>
                </a:solidFill>
              </a:rPr>
              <a:t>And Elijah said unto all the people, Come near unto me. And all the people came near unto him. And he repaired the altar of the </a:t>
            </a:r>
            <a:r>
              <a:rPr lang="en-US" sz="4000" cap="small" dirty="0">
                <a:solidFill>
                  <a:schemeClr val="bg1"/>
                </a:solidFill>
              </a:rPr>
              <a:t>Lord</a:t>
            </a:r>
            <a:r>
              <a:rPr lang="en-US" sz="4000" dirty="0">
                <a:solidFill>
                  <a:schemeClr val="bg1"/>
                </a:solidFill>
              </a:rPr>
              <a:t> that was broken down.</a:t>
            </a:r>
          </a:p>
          <a:p>
            <a:r>
              <a:rPr lang="en-US" sz="4000" dirty="0">
                <a:solidFill>
                  <a:schemeClr val="bg1"/>
                </a:solidFill>
              </a:rPr>
              <a:t>Unity </a:t>
            </a:r>
          </a:p>
          <a:p>
            <a:r>
              <a:rPr lang="en-US" sz="4000" dirty="0">
                <a:solidFill>
                  <a:schemeClr val="bg1"/>
                </a:solidFill>
              </a:rPr>
              <a:t>Seeking God</a:t>
            </a:r>
          </a:p>
        </p:txBody>
      </p:sp>
    </p:spTree>
    <p:extLst>
      <p:ext uri="{BB962C8B-B14F-4D97-AF65-F5344CB8AC3E}">
        <p14:creationId xmlns:p14="http://schemas.microsoft.com/office/powerpoint/2010/main" val="3906728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165</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When our Hearts Back to God</vt:lpstr>
      <vt:lpstr>PowerPoint Presentation</vt:lpstr>
      <vt:lpstr>PowerPoint Presentation</vt:lpstr>
      <vt:lpstr>Broken Alters</vt:lpstr>
      <vt:lpstr>Broken Alters</vt:lpstr>
      <vt:lpstr>Broken Alters -Corruption (Ahab and Jezebel)</vt:lpstr>
      <vt:lpstr>Broken Alters - Competitors</vt:lpstr>
      <vt:lpstr>Broken Alters - Confused </vt:lpstr>
      <vt:lpstr>Restored Alters</vt:lpstr>
      <vt:lpstr>Restored Alters</vt:lpstr>
      <vt:lpstr>Restored Alters</vt:lpstr>
      <vt:lpstr>Restored Alters</vt:lpstr>
      <vt:lpstr>When our Hearts turn- Let the Fire Fall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our Hearts Turn Again</dc:title>
  <dc:creator>TJ</dc:creator>
  <cp:lastModifiedBy>TJ</cp:lastModifiedBy>
  <cp:revision>8</cp:revision>
  <dcterms:created xsi:type="dcterms:W3CDTF">2019-03-23T15:50:18Z</dcterms:created>
  <dcterms:modified xsi:type="dcterms:W3CDTF">2019-03-24T14:45:26Z</dcterms:modified>
</cp:coreProperties>
</file>