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9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19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98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3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72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9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49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13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43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2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2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8F97F-9C97-4C6B-B8CA-5AB74D7D776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FA133-3FC8-4429-B720-CD0FC15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69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“Legendary” </a:t>
            </a:r>
            <a:br>
              <a:rPr lang="en-US" sz="8000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Useful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FFE5"/>
                </a:solidFill>
              </a:rPr>
              <a:t>2 Timothy 2</a:t>
            </a:r>
          </a:p>
        </p:txBody>
      </p:sp>
    </p:spTree>
    <p:extLst>
      <p:ext uri="{BB962C8B-B14F-4D97-AF65-F5344CB8AC3E}">
        <p14:creationId xmlns:p14="http://schemas.microsoft.com/office/powerpoint/2010/main" val="408743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352550"/>
            <a:ext cx="11610975" cy="4824413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FFFFE5"/>
                </a:solidFill>
              </a:rPr>
              <a:t>2 Timothy 2</a:t>
            </a:r>
            <a:r>
              <a:rPr lang="en-US" sz="4400" b="1" baseline="30000" dirty="0">
                <a:solidFill>
                  <a:srgbClr val="FFFFE5"/>
                </a:solidFill>
              </a:rPr>
              <a:t>21 </a:t>
            </a:r>
            <a:r>
              <a:rPr lang="en-US" sz="4400" dirty="0">
                <a:solidFill>
                  <a:srgbClr val="FFFFE5"/>
                </a:solidFill>
              </a:rPr>
              <a:t>If a man therefore </a:t>
            </a:r>
            <a:r>
              <a:rPr lang="en-US" sz="4400" b="1" dirty="0">
                <a:solidFill>
                  <a:schemeClr val="accent4"/>
                </a:solidFill>
              </a:rPr>
              <a:t>purge himself </a:t>
            </a:r>
            <a:r>
              <a:rPr lang="en-US" sz="4400" dirty="0">
                <a:solidFill>
                  <a:srgbClr val="FFFFE5"/>
                </a:solidFill>
              </a:rPr>
              <a:t>from these, he shall be a vessel unto honour, </a:t>
            </a:r>
            <a:r>
              <a:rPr lang="en-US" sz="4400" b="1" dirty="0">
                <a:solidFill>
                  <a:schemeClr val="accent4"/>
                </a:solidFill>
              </a:rPr>
              <a:t>sanctified</a:t>
            </a:r>
            <a:r>
              <a:rPr lang="en-US" sz="4400" dirty="0">
                <a:solidFill>
                  <a:schemeClr val="accent4"/>
                </a:solidFill>
              </a:rPr>
              <a:t>,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FFFFE5"/>
                </a:solidFill>
              </a:rPr>
              <a:t>and meet for the master's use, and prepared unto every good work. </a:t>
            </a:r>
          </a:p>
          <a:p>
            <a:r>
              <a:rPr lang="en-US" sz="4400" b="1" baseline="30000" dirty="0">
                <a:solidFill>
                  <a:schemeClr val="accent4"/>
                </a:solidFill>
              </a:rPr>
              <a:t>22 </a:t>
            </a:r>
            <a:r>
              <a:rPr lang="en-US" sz="4400" b="1" dirty="0">
                <a:solidFill>
                  <a:schemeClr val="accent4"/>
                </a:solidFill>
              </a:rPr>
              <a:t>Flee</a:t>
            </a:r>
            <a:r>
              <a:rPr lang="en-US" sz="4400" dirty="0">
                <a:solidFill>
                  <a:schemeClr val="accent4"/>
                </a:solidFill>
              </a:rPr>
              <a:t> </a:t>
            </a:r>
            <a:r>
              <a:rPr lang="en-US" sz="4400" dirty="0">
                <a:solidFill>
                  <a:srgbClr val="FFFFE5"/>
                </a:solidFill>
              </a:rPr>
              <a:t>also </a:t>
            </a:r>
            <a:r>
              <a:rPr lang="en-US" sz="4400" i="1" dirty="0">
                <a:solidFill>
                  <a:srgbClr val="FFFFE5"/>
                </a:solidFill>
              </a:rPr>
              <a:t>youthful lusts</a:t>
            </a:r>
            <a:r>
              <a:rPr lang="en-US" sz="4400" dirty="0">
                <a:solidFill>
                  <a:srgbClr val="FFFFE5"/>
                </a:solidFill>
              </a:rPr>
              <a:t>: but </a:t>
            </a:r>
            <a:r>
              <a:rPr lang="en-US" sz="4400" b="1" dirty="0">
                <a:solidFill>
                  <a:schemeClr val="accent4"/>
                </a:solidFill>
              </a:rPr>
              <a:t>follow</a:t>
            </a:r>
            <a:r>
              <a:rPr lang="en-US" sz="4400" dirty="0"/>
              <a:t> </a:t>
            </a:r>
            <a:r>
              <a:rPr lang="en-US" sz="4400" i="1" dirty="0">
                <a:solidFill>
                  <a:srgbClr val="FFFFE5"/>
                </a:solidFill>
              </a:rPr>
              <a:t>righteousness, faith, charity, peace</a:t>
            </a:r>
            <a:r>
              <a:rPr lang="en-US" sz="4400" dirty="0">
                <a:solidFill>
                  <a:srgbClr val="FFFFE5"/>
                </a:solidFill>
              </a:rPr>
              <a:t>, with them that call on the Lord out of a </a:t>
            </a:r>
            <a:r>
              <a:rPr lang="en-US" sz="4400" i="1" dirty="0">
                <a:solidFill>
                  <a:srgbClr val="FFFFE5"/>
                </a:solidFill>
              </a:rPr>
              <a:t>pure heart</a:t>
            </a:r>
            <a:r>
              <a:rPr lang="en-US" sz="4400" dirty="0">
                <a:solidFill>
                  <a:srgbClr val="FFFFE5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718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solidFill>
                  <a:srgbClr val="FFFFE5"/>
                </a:solidFill>
              </a:rPr>
              <a:t>#4 I </a:t>
            </a:r>
            <a:r>
              <a:rPr lang="en-US" sz="6600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can</a:t>
            </a:r>
            <a:r>
              <a:rPr lang="en-US" sz="6600" dirty="0">
                <a:solidFill>
                  <a:srgbClr val="FFFFE5"/>
                </a:solidFill>
              </a:rPr>
              <a:t> be a clean vessel for God in 2020!</a:t>
            </a:r>
          </a:p>
        </p:txBody>
      </p:sp>
    </p:spTree>
    <p:extLst>
      <p:ext uri="{BB962C8B-B14F-4D97-AF65-F5344CB8AC3E}">
        <p14:creationId xmlns:p14="http://schemas.microsoft.com/office/powerpoint/2010/main" val="255474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8285"/>
            <a:ext cx="10515600" cy="4108677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FFE5"/>
                </a:solidFill>
              </a:rPr>
              <a:t>2 Timothy </a:t>
            </a:r>
            <a:r>
              <a:rPr lang="en-US" sz="5400" b="1" dirty="0">
                <a:solidFill>
                  <a:srgbClr val="FFFFE5"/>
                </a:solidFill>
              </a:rPr>
              <a:t>2:1 </a:t>
            </a:r>
            <a:r>
              <a:rPr lang="en-US" sz="5400" dirty="0">
                <a:solidFill>
                  <a:srgbClr val="FFFFE5"/>
                </a:solidFill>
              </a:rPr>
              <a:t>Thou therefore, my son, be strong in the grace that is in Christ Jesus.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5444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6000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Theme</a:t>
            </a:r>
            <a:r>
              <a:rPr lang="en-US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23457"/>
            <a:ext cx="10515600" cy="3553506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E5"/>
                </a:solidFill>
              </a:rPr>
              <a:t>2 Timothy </a:t>
            </a:r>
            <a:r>
              <a:rPr lang="en-US" sz="4400" b="1" dirty="0">
                <a:solidFill>
                  <a:srgbClr val="FFFFE5"/>
                </a:solidFill>
              </a:rPr>
              <a:t>2:1 </a:t>
            </a:r>
            <a:r>
              <a:rPr lang="en-US" sz="4400" dirty="0">
                <a:solidFill>
                  <a:srgbClr val="FFFFE5"/>
                </a:solidFill>
              </a:rPr>
              <a:t>Thou therefore, my son, be </a:t>
            </a:r>
            <a:r>
              <a:rPr lang="en-US" sz="4400" b="1" dirty="0">
                <a:solidFill>
                  <a:schemeClr val="accent4"/>
                </a:solidFill>
              </a:rPr>
              <a:t>strong</a:t>
            </a:r>
            <a:r>
              <a:rPr lang="en-US" sz="4400" dirty="0">
                <a:solidFill>
                  <a:schemeClr val="accent4"/>
                </a:solidFill>
              </a:rPr>
              <a:t> </a:t>
            </a:r>
            <a:r>
              <a:rPr lang="en-US" sz="4400" dirty="0">
                <a:solidFill>
                  <a:srgbClr val="FFFFE5"/>
                </a:solidFill>
              </a:rPr>
              <a:t>in the grace that is in Christ Jesus.</a:t>
            </a:r>
          </a:p>
        </p:txBody>
      </p:sp>
    </p:spTree>
    <p:extLst>
      <p:ext uri="{BB962C8B-B14F-4D97-AF65-F5344CB8AC3E}">
        <p14:creationId xmlns:p14="http://schemas.microsoft.com/office/powerpoint/2010/main" val="515451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(Topic) Be Strong against what?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825625"/>
            <a:ext cx="11401425" cy="4660900"/>
          </a:xfrm>
        </p:spPr>
        <p:txBody>
          <a:bodyPr>
            <a:normAutofit/>
          </a:bodyPr>
          <a:lstStyle/>
          <a:p>
            <a:r>
              <a:rPr lang="en-US" sz="4400" b="1" baseline="30000" dirty="0">
                <a:solidFill>
                  <a:srgbClr val="FFFFE5"/>
                </a:solidFill>
              </a:rPr>
              <a:t>16 </a:t>
            </a:r>
            <a:r>
              <a:rPr lang="en-US" sz="4400" dirty="0">
                <a:solidFill>
                  <a:srgbClr val="FFFFE5"/>
                </a:solidFill>
              </a:rPr>
              <a:t>But </a:t>
            </a:r>
            <a:r>
              <a:rPr lang="en-US" sz="4400" b="1" dirty="0">
                <a:solidFill>
                  <a:schemeClr val="accent4"/>
                </a:solidFill>
              </a:rPr>
              <a:t>shun profane and vain babblings</a:t>
            </a:r>
            <a:r>
              <a:rPr lang="en-US" sz="4400" dirty="0">
                <a:solidFill>
                  <a:schemeClr val="accent4"/>
                </a:solidFill>
              </a:rPr>
              <a:t>: </a:t>
            </a:r>
            <a:r>
              <a:rPr lang="en-US" sz="4400" dirty="0">
                <a:solidFill>
                  <a:srgbClr val="FFFFE5"/>
                </a:solidFill>
              </a:rPr>
              <a:t>for they will increase unto </a:t>
            </a:r>
            <a:r>
              <a:rPr lang="en-US" sz="4400" b="1" dirty="0">
                <a:solidFill>
                  <a:schemeClr val="accent4"/>
                </a:solidFill>
              </a:rPr>
              <a:t>more ungodliness</a:t>
            </a:r>
            <a:r>
              <a:rPr lang="en-US" sz="4400" dirty="0">
                <a:solidFill>
                  <a:schemeClr val="accent4"/>
                </a:solidFill>
              </a:rPr>
              <a:t>.</a:t>
            </a:r>
          </a:p>
          <a:p>
            <a:r>
              <a:rPr lang="en-US" sz="4400" b="1" baseline="30000" dirty="0">
                <a:solidFill>
                  <a:srgbClr val="FFFFE5"/>
                </a:solidFill>
              </a:rPr>
              <a:t>17 </a:t>
            </a:r>
            <a:r>
              <a:rPr lang="en-US" sz="4400" dirty="0">
                <a:solidFill>
                  <a:srgbClr val="FFFFE5"/>
                </a:solidFill>
              </a:rPr>
              <a:t>And their word will </a:t>
            </a:r>
            <a:r>
              <a:rPr lang="en-US" sz="4400" b="1" dirty="0">
                <a:solidFill>
                  <a:schemeClr val="accent4"/>
                </a:solidFill>
              </a:rPr>
              <a:t>eat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FFFFE5"/>
                </a:solidFill>
              </a:rPr>
              <a:t>as</a:t>
            </a:r>
            <a:r>
              <a:rPr lang="en-US" sz="4400" dirty="0"/>
              <a:t> </a:t>
            </a:r>
            <a:r>
              <a:rPr lang="en-US" sz="4400" b="1" dirty="0">
                <a:solidFill>
                  <a:schemeClr val="accent4"/>
                </a:solidFill>
              </a:rPr>
              <a:t>doth a canker</a:t>
            </a:r>
            <a:r>
              <a:rPr lang="en-US" sz="4400" dirty="0">
                <a:solidFill>
                  <a:schemeClr val="accent4"/>
                </a:solidFill>
              </a:rPr>
              <a:t>: </a:t>
            </a:r>
            <a:r>
              <a:rPr lang="en-US" sz="4400" dirty="0">
                <a:solidFill>
                  <a:srgbClr val="FFFFE5"/>
                </a:solidFill>
              </a:rPr>
              <a:t>of whom is</a:t>
            </a:r>
            <a:r>
              <a:rPr lang="en-US" sz="4400" dirty="0"/>
              <a:t> </a:t>
            </a:r>
            <a:r>
              <a:rPr lang="en-US" sz="4400" b="1" dirty="0">
                <a:solidFill>
                  <a:schemeClr val="accent4"/>
                </a:solidFill>
              </a:rPr>
              <a:t>Hymenaeus and Philetus</a:t>
            </a:r>
            <a:r>
              <a:rPr lang="en-US" sz="4400" dirty="0">
                <a:solidFill>
                  <a:schemeClr val="accent4"/>
                </a:solidFill>
              </a:rPr>
              <a:t>;</a:t>
            </a:r>
          </a:p>
          <a:p>
            <a:r>
              <a:rPr lang="en-US" sz="4400" b="1" baseline="30000" dirty="0">
                <a:solidFill>
                  <a:srgbClr val="FFFFE5"/>
                </a:solidFill>
              </a:rPr>
              <a:t>18 </a:t>
            </a:r>
            <a:r>
              <a:rPr lang="en-US" sz="4400" dirty="0">
                <a:solidFill>
                  <a:srgbClr val="FFFFE5"/>
                </a:solidFill>
              </a:rPr>
              <a:t>Who concerning the truth </a:t>
            </a:r>
            <a:r>
              <a:rPr lang="en-US" sz="4400" b="1" dirty="0">
                <a:solidFill>
                  <a:schemeClr val="accent4"/>
                </a:solidFill>
              </a:rPr>
              <a:t>have erred</a:t>
            </a:r>
            <a:r>
              <a:rPr lang="en-US" sz="4400" dirty="0">
                <a:solidFill>
                  <a:srgbClr val="FFFFE5"/>
                </a:solidFill>
              </a:rPr>
              <a:t>, saying that the resurrection is past already; and</a:t>
            </a:r>
            <a:r>
              <a:rPr lang="en-US" sz="4400" dirty="0"/>
              <a:t> </a:t>
            </a:r>
            <a:r>
              <a:rPr lang="en-US" sz="4400" b="1" dirty="0">
                <a:solidFill>
                  <a:schemeClr val="accent4"/>
                </a:solidFill>
              </a:rPr>
              <a:t>overthrow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FFFFE5"/>
                </a:solidFill>
              </a:rPr>
              <a:t>the faith of some.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2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(Purpose) Paul wants to remind Timothy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6371"/>
            <a:ext cx="10515600" cy="3640592"/>
          </a:xfrm>
        </p:spPr>
        <p:txBody>
          <a:bodyPr>
            <a:normAutofit/>
          </a:bodyPr>
          <a:lstStyle/>
          <a:p>
            <a:r>
              <a:rPr lang="en-US" sz="4400" b="1" baseline="30000" dirty="0">
                <a:solidFill>
                  <a:srgbClr val="FFFFE5"/>
                </a:solidFill>
              </a:rPr>
              <a:t>19 </a:t>
            </a:r>
            <a:r>
              <a:rPr lang="en-US" sz="4400" dirty="0">
                <a:solidFill>
                  <a:srgbClr val="FFFFE5"/>
                </a:solidFill>
              </a:rPr>
              <a:t>Nevertheless the </a:t>
            </a:r>
            <a:r>
              <a:rPr lang="en-US" sz="4400" b="1" dirty="0">
                <a:solidFill>
                  <a:schemeClr val="accent4"/>
                </a:solidFill>
              </a:rPr>
              <a:t>foundation of God </a:t>
            </a:r>
            <a:r>
              <a:rPr lang="en-US" sz="4400" dirty="0">
                <a:solidFill>
                  <a:srgbClr val="FFFFE5"/>
                </a:solidFill>
              </a:rPr>
              <a:t>standeth sure, having </a:t>
            </a:r>
            <a:r>
              <a:rPr lang="en-US" sz="4400" b="1" dirty="0">
                <a:solidFill>
                  <a:schemeClr val="accent4"/>
                </a:solidFill>
              </a:rPr>
              <a:t>this seal</a:t>
            </a:r>
            <a:r>
              <a:rPr lang="en-US" sz="4400" dirty="0">
                <a:solidFill>
                  <a:schemeClr val="accent4"/>
                </a:solidFill>
              </a:rPr>
              <a:t>, </a:t>
            </a:r>
            <a:r>
              <a:rPr lang="en-US" sz="4400" dirty="0">
                <a:solidFill>
                  <a:srgbClr val="FFFFE5"/>
                </a:solidFill>
              </a:rPr>
              <a:t>The Lord knoweth them that </a:t>
            </a:r>
            <a:r>
              <a:rPr lang="en-US" sz="4400" b="1" dirty="0">
                <a:solidFill>
                  <a:schemeClr val="accent4"/>
                </a:solidFill>
              </a:rPr>
              <a:t>are his</a:t>
            </a:r>
            <a:r>
              <a:rPr lang="en-US" sz="4400" dirty="0">
                <a:solidFill>
                  <a:schemeClr val="accent4"/>
                </a:solidFill>
              </a:rPr>
              <a:t>. </a:t>
            </a:r>
            <a:r>
              <a:rPr lang="en-US" sz="4400" dirty="0">
                <a:solidFill>
                  <a:srgbClr val="FFFFE5"/>
                </a:solidFill>
              </a:rPr>
              <a:t>And</a:t>
            </a:r>
            <a:r>
              <a:rPr lang="en-US" sz="4400" dirty="0">
                <a:solidFill>
                  <a:schemeClr val="accent4"/>
                </a:solidFill>
              </a:rPr>
              <a:t>, </a:t>
            </a:r>
            <a:r>
              <a:rPr lang="en-US" sz="4400" b="1" i="1" dirty="0">
                <a:solidFill>
                  <a:schemeClr val="accent4"/>
                </a:solidFill>
              </a:rPr>
              <a:t>let every one that nameth the name of Christ depart from iniquity.</a:t>
            </a:r>
          </a:p>
        </p:txBody>
      </p:sp>
    </p:spTree>
    <p:extLst>
      <p:ext uri="{BB962C8B-B14F-4D97-AF65-F5344CB8AC3E}">
        <p14:creationId xmlns:p14="http://schemas.microsoft.com/office/powerpoint/2010/main" val="225576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899" y="1485900"/>
            <a:ext cx="11687175" cy="5010150"/>
          </a:xfrm>
        </p:spPr>
        <p:txBody>
          <a:bodyPr>
            <a:noAutofit/>
          </a:bodyPr>
          <a:lstStyle/>
          <a:p>
            <a:r>
              <a:rPr lang="en-US" sz="4400" b="1" baseline="30000" dirty="0">
                <a:solidFill>
                  <a:srgbClr val="FFFFE5"/>
                </a:solidFill>
              </a:rPr>
              <a:t>20 </a:t>
            </a:r>
            <a:r>
              <a:rPr lang="en-US" sz="4400" dirty="0">
                <a:solidFill>
                  <a:srgbClr val="FFFFE5"/>
                </a:solidFill>
              </a:rPr>
              <a:t>But in a great house there are not only </a:t>
            </a:r>
            <a:r>
              <a:rPr lang="en-US" sz="4400" b="1" dirty="0">
                <a:solidFill>
                  <a:schemeClr val="accent4"/>
                </a:solidFill>
              </a:rPr>
              <a:t>vessels</a:t>
            </a:r>
            <a:r>
              <a:rPr lang="en-US" sz="4400" b="1" dirty="0"/>
              <a:t> </a:t>
            </a:r>
            <a:r>
              <a:rPr lang="en-US" sz="4400" b="1" dirty="0">
                <a:solidFill>
                  <a:schemeClr val="accent4"/>
                </a:solidFill>
              </a:rPr>
              <a:t>of gold and of silver</a:t>
            </a:r>
            <a:r>
              <a:rPr lang="en-US" sz="4400" dirty="0">
                <a:solidFill>
                  <a:schemeClr val="accent4"/>
                </a:solidFill>
              </a:rPr>
              <a:t>, </a:t>
            </a:r>
            <a:r>
              <a:rPr lang="en-US" sz="4400" dirty="0">
                <a:solidFill>
                  <a:srgbClr val="FFFFE5"/>
                </a:solidFill>
              </a:rPr>
              <a:t>but also of </a:t>
            </a:r>
            <a:r>
              <a:rPr lang="en-US" sz="4400" b="1" dirty="0">
                <a:solidFill>
                  <a:schemeClr val="accent4"/>
                </a:solidFill>
              </a:rPr>
              <a:t>wood and of earth</a:t>
            </a:r>
            <a:r>
              <a:rPr lang="en-US" sz="4400" dirty="0">
                <a:solidFill>
                  <a:schemeClr val="accent4"/>
                </a:solidFill>
              </a:rPr>
              <a:t>; </a:t>
            </a:r>
            <a:r>
              <a:rPr lang="en-US" sz="4400" dirty="0">
                <a:solidFill>
                  <a:srgbClr val="FFFFE5"/>
                </a:solidFill>
              </a:rPr>
              <a:t>and some to </a:t>
            </a:r>
            <a:r>
              <a:rPr lang="en-US" sz="4400" b="1" dirty="0">
                <a:solidFill>
                  <a:schemeClr val="accent4"/>
                </a:solidFill>
              </a:rPr>
              <a:t>honour</a:t>
            </a:r>
            <a:r>
              <a:rPr lang="en-US" sz="4400" b="1" dirty="0"/>
              <a:t>,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FFFFE5"/>
                </a:solidFill>
              </a:rPr>
              <a:t>and some to </a:t>
            </a:r>
            <a:r>
              <a:rPr lang="en-US" sz="4400" b="1" dirty="0">
                <a:solidFill>
                  <a:schemeClr val="accent4"/>
                </a:solidFill>
              </a:rPr>
              <a:t>dishonour</a:t>
            </a:r>
            <a:r>
              <a:rPr lang="en-US" sz="4400" dirty="0"/>
              <a:t>.</a:t>
            </a:r>
          </a:p>
          <a:p>
            <a:r>
              <a:rPr lang="en-US" sz="4400" b="1" baseline="30000" dirty="0">
                <a:solidFill>
                  <a:srgbClr val="FFFFE5"/>
                </a:solidFill>
              </a:rPr>
              <a:t>21 </a:t>
            </a:r>
            <a:r>
              <a:rPr lang="en-US" sz="4400" dirty="0">
                <a:solidFill>
                  <a:srgbClr val="FFFFE5"/>
                </a:solidFill>
              </a:rPr>
              <a:t>If a man therefore purge himself from these, he shall be a vessel unto honour, sanctified, and </a:t>
            </a:r>
            <a:r>
              <a:rPr lang="en-US" sz="4400" b="1" dirty="0">
                <a:solidFill>
                  <a:schemeClr val="accent4"/>
                </a:solidFill>
              </a:rPr>
              <a:t>meet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FFFFE5"/>
                </a:solidFill>
              </a:rPr>
              <a:t>for the master's use, and </a:t>
            </a:r>
            <a:r>
              <a:rPr lang="en-US" sz="4400" b="1" dirty="0">
                <a:solidFill>
                  <a:schemeClr val="accent4"/>
                </a:solidFill>
              </a:rPr>
              <a:t>prepared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FFFFE5"/>
                </a:solidFill>
              </a:rPr>
              <a:t>unto every good work.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1684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 #1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16629"/>
            <a:ext cx="10515600" cy="37603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solidFill>
                  <a:srgbClr val="FFFFE5"/>
                </a:solidFill>
              </a:rPr>
              <a:t>I can be a useful vessel for God in 2020!</a:t>
            </a:r>
          </a:p>
        </p:txBody>
      </p:sp>
    </p:spTree>
    <p:extLst>
      <p:ext uri="{BB962C8B-B14F-4D97-AF65-F5344CB8AC3E}">
        <p14:creationId xmlns:p14="http://schemas.microsoft.com/office/powerpoint/2010/main" val="8420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Illustration</a:t>
            </a:r>
            <a:endParaRPr lang="en-US" b="1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899" y="1485900"/>
            <a:ext cx="11687175" cy="5010150"/>
          </a:xfrm>
        </p:spPr>
        <p:txBody>
          <a:bodyPr>
            <a:noAutofit/>
          </a:bodyPr>
          <a:lstStyle/>
          <a:p>
            <a:r>
              <a:rPr lang="en-US" sz="4400" b="1" baseline="30000" dirty="0">
                <a:solidFill>
                  <a:srgbClr val="FFFFE5"/>
                </a:solidFill>
              </a:rPr>
              <a:t>20 </a:t>
            </a:r>
            <a:r>
              <a:rPr lang="en-US" sz="4400" dirty="0">
                <a:solidFill>
                  <a:srgbClr val="FFFFE5"/>
                </a:solidFill>
              </a:rPr>
              <a:t>But in a great house there are not only vessels of gold and of silver, but also of wood and of earth; and some to honour, and some to dishonour.</a:t>
            </a:r>
          </a:p>
          <a:p>
            <a:r>
              <a:rPr lang="en-US" sz="4400" b="1" baseline="30000" dirty="0">
                <a:solidFill>
                  <a:srgbClr val="FFFFE5"/>
                </a:solidFill>
              </a:rPr>
              <a:t>21 </a:t>
            </a:r>
            <a:r>
              <a:rPr lang="en-US" sz="4400" dirty="0">
                <a:solidFill>
                  <a:srgbClr val="FFFFE5"/>
                </a:solidFill>
              </a:rPr>
              <a:t>If a man therefore purge himself from these, he shall be a </a:t>
            </a:r>
            <a:r>
              <a:rPr lang="en-US" sz="4400" b="1" dirty="0">
                <a:solidFill>
                  <a:schemeClr val="accent4"/>
                </a:solidFill>
              </a:rPr>
              <a:t>vessel unto honour</a:t>
            </a:r>
            <a:r>
              <a:rPr lang="en-US" sz="4400" dirty="0">
                <a:solidFill>
                  <a:schemeClr val="accent4"/>
                </a:solidFill>
              </a:rPr>
              <a:t>, </a:t>
            </a:r>
            <a:r>
              <a:rPr lang="en-US" sz="4400" dirty="0">
                <a:solidFill>
                  <a:srgbClr val="FFFFE5"/>
                </a:solidFill>
              </a:rPr>
              <a:t>sanctified, and meet for the master's use, and prepared unto every good work.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4883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</a:t>
            </a:r>
            <a:r>
              <a:rPr lang="en-US" sz="6000" dirty="0">
                <a:solidFill>
                  <a:srgbClr val="FFFFE5"/>
                </a:solidFill>
              </a:rPr>
              <a:t> # 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10543"/>
            <a:ext cx="10515600" cy="34664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rgbClr val="FFFFE5"/>
                </a:solidFill>
              </a:rPr>
              <a:t>I can be a valuable Vessel for God in 2020!</a:t>
            </a:r>
          </a:p>
        </p:txBody>
      </p:sp>
    </p:spTree>
    <p:extLst>
      <p:ext uri="{BB962C8B-B14F-4D97-AF65-F5344CB8AC3E}">
        <p14:creationId xmlns:p14="http://schemas.microsoft.com/office/powerpoint/2010/main" val="288100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</a:t>
            </a:r>
            <a:r>
              <a:rPr lang="en-US" dirty="0">
                <a:solidFill>
                  <a:srgbClr val="FFFFE5"/>
                </a:solidFill>
              </a:rPr>
              <a:t> #3 </a:t>
            </a:r>
            <a:r>
              <a:rPr lang="en-US" sz="5400" dirty="0">
                <a:solidFill>
                  <a:srgbClr val="FFFFE5"/>
                </a:solidFill>
              </a:rPr>
              <a:t>Broken</a:t>
            </a:r>
            <a:r>
              <a:rPr lang="en-US" dirty="0">
                <a:solidFill>
                  <a:srgbClr val="FFFFE5"/>
                </a:solidFill>
              </a:rPr>
              <a:t> Vessels are valuable to God.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1" y="2198914"/>
            <a:ext cx="11534774" cy="4506685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E5"/>
                </a:solidFill>
              </a:rPr>
              <a:t>Jer. 18</a:t>
            </a:r>
            <a:r>
              <a:rPr lang="en-US" sz="4400" b="1" baseline="30000" dirty="0">
                <a:solidFill>
                  <a:srgbClr val="FFFFE5"/>
                </a:solidFill>
              </a:rPr>
              <a:t>3 </a:t>
            </a:r>
            <a:r>
              <a:rPr lang="en-US" sz="4400" dirty="0">
                <a:solidFill>
                  <a:srgbClr val="FFFFE5"/>
                </a:solidFill>
              </a:rPr>
              <a:t>Then I went down to the potter's house, and, behold, he wrought a work on the wheels.</a:t>
            </a:r>
          </a:p>
          <a:p>
            <a:r>
              <a:rPr lang="en-US" sz="4400" b="1" baseline="30000" dirty="0">
                <a:solidFill>
                  <a:srgbClr val="FFFFE5"/>
                </a:solidFill>
              </a:rPr>
              <a:t>4 </a:t>
            </a:r>
            <a:r>
              <a:rPr lang="en-US" sz="4400" dirty="0">
                <a:solidFill>
                  <a:srgbClr val="FFFFE5"/>
                </a:solidFill>
              </a:rPr>
              <a:t>And the vessel that he made of clay was </a:t>
            </a:r>
            <a:r>
              <a:rPr lang="en-US" sz="4400" b="1" i="1" dirty="0">
                <a:solidFill>
                  <a:schemeClr val="accent4"/>
                </a:solidFill>
              </a:rPr>
              <a:t>marred in the hand of the potter</a:t>
            </a:r>
            <a:r>
              <a:rPr lang="en-US" sz="4400" dirty="0">
                <a:solidFill>
                  <a:schemeClr val="accent4"/>
                </a:solidFill>
              </a:rPr>
              <a:t>: </a:t>
            </a:r>
            <a:r>
              <a:rPr lang="en-US" sz="4400" dirty="0">
                <a:solidFill>
                  <a:srgbClr val="FFFFE5"/>
                </a:solidFill>
              </a:rPr>
              <a:t>so</a:t>
            </a:r>
            <a:r>
              <a:rPr lang="en-US" sz="4400" dirty="0"/>
              <a:t> </a:t>
            </a:r>
            <a:r>
              <a:rPr lang="en-US" sz="4400" b="1" i="1" dirty="0">
                <a:solidFill>
                  <a:schemeClr val="accent4"/>
                </a:solidFill>
              </a:rPr>
              <a:t>he made it again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FFFFE5"/>
                </a:solidFill>
              </a:rPr>
              <a:t>another vessel, as seemed good to the potter to make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2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477</Words>
  <Application>Microsoft Office PowerPoint</Application>
  <PresentationFormat>Widescreen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“Legendary”  Be Useful</vt:lpstr>
      <vt:lpstr>(Theme) </vt:lpstr>
      <vt:lpstr>(Topic) Be Strong against what? </vt:lpstr>
      <vt:lpstr>(Purpose) Paul wants to remind Timothy</vt:lpstr>
      <vt:lpstr>Illustration</vt:lpstr>
      <vt:lpstr>Point #1 </vt:lpstr>
      <vt:lpstr>Illustration</vt:lpstr>
      <vt:lpstr>Point # 2 </vt:lpstr>
      <vt:lpstr>Point #3 Broken Vessels are valuable to God.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Tommy J. McAmis</dc:creator>
  <cp:lastModifiedBy>TJ</cp:lastModifiedBy>
  <cp:revision>5</cp:revision>
  <dcterms:created xsi:type="dcterms:W3CDTF">2020-01-10T16:27:59Z</dcterms:created>
  <dcterms:modified xsi:type="dcterms:W3CDTF">2020-01-12T15:12:09Z</dcterms:modified>
</cp:coreProperties>
</file>