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A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2693-9A9F-43BE-837C-F744139BC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54C514-042C-439F-AB12-0FAD8F67F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05C05-F3BD-45D9-B0B9-AE2FE3404185}"/>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E7D97396-9E1C-4F36-B7D3-553A61733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4F255-153F-4979-8308-1EDA648D0FD8}"/>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34057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734D-6313-4FC6-B055-CEA5B3414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AADC6-4D6D-4947-AA6F-336350628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98674-ECB7-4BAA-9390-F647362BC815}"/>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B59B2FB7-4469-49DC-B791-CEC64FF77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5451E-1573-4352-B99A-EE0A573B008A}"/>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07167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2FEF0-D840-4DDD-AA48-F69817BD01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6D1074-68AA-4F65-9545-ECBE2350C5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9DEAB-F265-4353-961C-9D1AEDA2E306}"/>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AA075603-68AA-4844-BF5E-F1A89DE95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FCAB4-AB48-426B-8E1F-9F59F68D24BD}"/>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13442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DF15-98FE-48FD-9C12-7620EC4AD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40A26-EBE1-465B-89A8-8D814BB2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AE76D-4FCA-4C47-89A9-9C34B27E4D9E}"/>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A5EDD66F-FA0A-43CA-8853-9E0F2D792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0FFE2-2E1A-406C-93CC-CABA63DC8340}"/>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6758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3F4F-419A-4C44-80A7-85BEB4BF3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F7A56-1D6E-40DB-9287-2864FC421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444E9-C7A2-49B3-A6E4-AD06161C17B8}"/>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D036AC84-9385-4450-B067-5E44233D6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5DE9-4722-483F-BED8-707EEFB275CA}"/>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55999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2B69-C9E6-46A5-BF86-4FE756F1E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61E50-AF1F-4A6F-842A-A8D9878D0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76331C-ED49-4291-B98A-A3CF1EF587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34202-3DC1-4B8C-9797-02D6171B7F36}"/>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6" name="Footer Placeholder 5">
            <a:extLst>
              <a:ext uri="{FF2B5EF4-FFF2-40B4-BE49-F238E27FC236}">
                <a16:creationId xmlns:a16="http://schemas.microsoft.com/office/drawing/2014/main" id="{DA9BCCF0-D587-4C58-A7A6-4331F447D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8A485-2940-478D-8BCC-CBB86349A764}"/>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92809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70A1-C5A1-4A98-8075-E3CEDED938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06405F-68A8-49B1-82BC-CDB8B5B01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A1711-EC1A-4F4C-8DEA-6B6D7FE60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B3E6C-C5D8-4482-8B40-C4CAB5787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8FA2E-0C90-4D6C-9A4B-5DDE182002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7A3C2-1195-426B-A016-FF1E3DF1780C}"/>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8" name="Footer Placeholder 7">
            <a:extLst>
              <a:ext uri="{FF2B5EF4-FFF2-40B4-BE49-F238E27FC236}">
                <a16:creationId xmlns:a16="http://schemas.microsoft.com/office/drawing/2014/main" id="{ACFA401B-0ECB-4760-8165-8FC33A18D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B7D82-F185-4661-90E5-FE73265C0B66}"/>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345621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D0C1-F8BC-4EB9-92CA-D643A733EE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DE2A0-52BA-4982-91A9-DE9E7F169F98}"/>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4" name="Footer Placeholder 3">
            <a:extLst>
              <a:ext uri="{FF2B5EF4-FFF2-40B4-BE49-F238E27FC236}">
                <a16:creationId xmlns:a16="http://schemas.microsoft.com/office/drawing/2014/main" id="{C4AA822E-64C0-4FC2-876F-0D2279C37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D60BD-4D96-4B20-B7C5-43259A9A409B}"/>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130374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DE7BB-AD36-4A6F-ACB4-D9372AB447B9}"/>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3" name="Footer Placeholder 2">
            <a:extLst>
              <a:ext uri="{FF2B5EF4-FFF2-40B4-BE49-F238E27FC236}">
                <a16:creationId xmlns:a16="http://schemas.microsoft.com/office/drawing/2014/main" id="{76D3B830-3E49-4D55-8BED-D597E2801D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CB6E7A-14CC-4F6A-8402-767FAA449971}"/>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33265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DB8B-3C3F-4339-BA66-6EBDB69FE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CEB3C-E88C-492C-9C80-3DA381782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31BAB-89FF-41B2-86C5-228DBC1A3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BD1F6-BA74-4AC1-98AC-D60F483028BC}"/>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6" name="Footer Placeholder 5">
            <a:extLst>
              <a:ext uri="{FF2B5EF4-FFF2-40B4-BE49-F238E27FC236}">
                <a16:creationId xmlns:a16="http://schemas.microsoft.com/office/drawing/2014/main" id="{F43CDA2D-0A28-4613-ADB2-2C0755435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0A01E-6331-421C-903E-6F03FB3EAAB2}"/>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7921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FEDA-BD90-4388-8626-AD5EC40F5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6E1878-2BD0-4450-9542-A2F283F6F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A62CD8-1832-4956-8B4F-E1BA98705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79720-F675-4F88-8869-5B7C279BE00F}"/>
              </a:ext>
            </a:extLst>
          </p:cNvPr>
          <p:cNvSpPr>
            <a:spLocks noGrp="1"/>
          </p:cNvSpPr>
          <p:nvPr>
            <p:ph type="dt" sz="half" idx="10"/>
          </p:nvPr>
        </p:nvSpPr>
        <p:spPr/>
        <p:txBody>
          <a:bodyPr/>
          <a:lstStyle/>
          <a:p>
            <a:fld id="{375D0AC7-3A40-4302-A966-C09F103C49D7}" type="datetimeFigureOut">
              <a:rPr lang="en-US" smtClean="0"/>
              <a:t>3/29/2020</a:t>
            </a:fld>
            <a:endParaRPr lang="en-US"/>
          </a:p>
        </p:txBody>
      </p:sp>
      <p:sp>
        <p:nvSpPr>
          <p:cNvPr id="6" name="Footer Placeholder 5">
            <a:extLst>
              <a:ext uri="{FF2B5EF4-FFF2-40B4-BE49-F238E27FC236}">
                <a16:creationId xmlns:a16="http://schemas.microsoft.com/office/drawing/2014/main" id="{4327D67E-7089-4A9F-BC45-BDB7B87A8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97E65-CEA5-48F7-914F-5D3EE711A9A7}"/>
              </a:ext>
            </a:extLst>
          </p:cNvPr>
          <p:cNvSpPr>
            <a:spLocks noGrp="1"/>
          </p:cNvSpPr>
          <p:nvPr>
            <p:ph type="sldNum" sz="quarter" idx="12"/>
          </p:nvPr>
        </p:nvSpPr>
        <p:spPr/>
        <p:txBody>
          <a:bodyPr/>
          <a:lstStyle/>
          <a:p>
            <a:fld id="{EC639CB2-A9B2-4239-9F67-A4047B6AA7CD}" type="slidenum">
              <a:rPr lang="en-US" smtClean="0"/>
              <a:t>‹#›</a:t>
            </a:fld>
            <a:endParaRPr lang="en-US"/>
          </a:p>
        </p:txBody>
      </p:sp>
    </p:spTree>
    <p:extLst>
      <p:ext uri="{BB962C8B-B14F-4D97-AF65-F5344CB8AC3E}">
        <p14:creationId xmlns:p14="http://schemas.microsoft.com/office/powerpoint/2010/main" val="219480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FAE66-E484-4AAA-8638-D332E0311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665B6-044F-4FDD-8E05-67B6D8D67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96C70-DACB-41F5-870B-F80039859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D0AC7-3A40-4302-A966-C09F103C49D7}" type="datetimeFigureOut">
              <a:rPr lang="en-US" smtClean="0"/>
              <a:t>3/29/2020</a:t>
            </a:fld>
            <a:endParaRPr lang="en-US"/>
          </a:p>
        </p:txBody>
      </p:sp>
      <p:sp>
        <p:nvSpPr>
          <p:cNvPr id="5" name="Footer Placeholder 4">
            <a:extLst>
              <a:ext uri="{FF2B5EF4-FFF2-40B4-BE49-F238E27FC236}">
                <a16:creationId xmlns:a16="http://schemas.microsoft.com/office/drawing/2014/main" id="{626245FD-73BA-464B-8AB8-03E887B03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5F886B-501B-4C8F-971A-CB5DB4E97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39CB2-A9B2-4239-9F67-A4047B6AA7CD}" type="slidenum">
              <a:rPr lang="en-US" smtClean="0"/>
              <a:t>‹#›</a:t>
            </a:fld>
            <a:endParaRPr lang="en-US"/>
          </a:p>
        </p:txBody>
      </p:sp>
    </p:spTree>
    <p:extLst>
      <p:ext uri="{BB962C8B-B14F-4D97-AF65-F5344CB8AC3E}">
        <p14:creationId xmlns:p14="http://schemas.microsoft.com/office/powerpoint/2010/main" val="385057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FF6AB-2DBF-444C-8462-9D6E8F4D1A95}"/>
              </a:ext>
            </a:extLst>
          </p:cNvPr>
          <p:cNvSpPr>
            <a:spLocks noGrp="1"/>
          </p:cNvSpPr>
          <p:nvPr>
            <p:ph type="ctrTitle"/>
          </p:nvPr>
        </p:nvSpPr>
        <p:spPr>
          <a:xfrm>
            <a:off x="1524000" y="195771"/>
            <a:ext cx="9144000" cy="2387600"/>
          </a:xfrm>
        </p:spPr>
        <p:txBody>
          <a:bodyPr/>
          <a:lstStyle/>
          <a:p>
            <a:r>
              <a:rPr lang="en-US" b="1" dirty="0">
                <a:solidFill>
                  <a:srgbClr val="0079A4"/>
                </a:solidFill>
                <a:effectLst>
                  <a:outerShdw blurRad="38100" dist="38100" dir="2700000" algn="tl">
                    <a:srgbClr val="000000">
                      <a:alpha val="43137"/>
                    </a:srgbClr>
                  </a:outerShdw>
                </a:effectLst>
              </a:rPr>
              <a:t>What Can I do?</a:t>
            </a:r>
          </a:p>
        </p:txBody>
      </p:sp>
      <p:sp>
        <p:nvSpPr>
          <p:cNvPr id="3" name="Subtitle 2">
            <a:extLst>
              <a:ext uri="{FF2B5EF4-FFF2-40B4-BE49-F238E27FC236}">
                <a16:creationId xmlns:a16="http://schemas.microsoft.com/office/drawing/2014/main" id="{504C9C48-4980-4C5A-92B1-E88623E5AAD2}"/>
              </a:ext>
            </a:extLst>
          </p:cNvPr>
          <p:cNvSpPr>
            <a:spLocks noGrp="1"/>
          </p:cNvSpPr>
          <p:nvPr>
            <p:ph type="subTitle" idx="1"/>
          </p:nvPr>
        </p:nvSpPr>
        <p:spPr/>
        <p:txBody>
          <a:bodyPr>
            <a:normAutofit/>
          </a:bodyPr>
          <a:lstStyle/>
          <a:p>
            <a:r>
              <a:rPr lang="en-US" sz="4000" b="1" dirty="0"/>
              <a:t>Take Care of Others</a:t>
            </a:r>
          </a:p>
          <a:p>
            <a:r>
              <a:rPr lang="en-US" sz="4000" b="1" dirty="0"/>
              <a:t>Nehemiah 4</a:t>
            </a:r>
          </a:p>
        </p:txBody>
      </p:sp>
    </p:spTree>
    <p:extLst>
      <p:ext uri="{BB962C8B-B14F-4D97-AF65-F5344CB8AC3E}">
        <p14:creationId xmlns:p14="http://schemas.microsoft.com/office/powerpoint/2010/main" val="41863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D3186-99FB-4F41-A5E2-EAD1EABD8446}"/>
              </a:ext>
            </a:extLst>
          </p:cNvPr>
          <p:cNvSpPr>
            <a:spLocks noGrp="1"/>
          </p:cNvSpPr>
          <p:nvPr>
            <p:ph type="title"/>
          </p:nvPr>
        </p:nvSpPr>
        <p:spPr/>
        <p:txBody>
          <a:bodyPr>
            <a:normAutofit/>
          </a:bodyPr>
          <a:lstStyle/>
          <a:p>
            <a:pPr algn="ctr"/>
            <a:r>
              <a:rPr lang="en-US" sz="5400" b="1" dirty="0">
                <a:solidFill>
                  <a:srgbClr val="0079A4"/>
                </a:solidFill>
                <a:effectLst>
                  <a:outerShdw blurRad="38100" dist="38100" dir="2700000" algn="tl">
                    <a:srgbClr val="000000">
                      <a:alpha val="43137"/>
                    </a:srgbClr>
                  </a:outerShdw>
                </a:effectLst>
              </a:rPr>
              <a:t>We will not be Controlled by Fear!</a:t>
            </a:r>
          </a:p>
        </p:txBody>
      </p:sp>
      <p:sp>
        <p:nvSpPr>
          <p:cNvPr id="3" name="Content Placeholder 2">
            <a:extLst>
              <a:ext uri="{FF2B5EF4-FFF2-40B4-BE49-F238E27FC236}">
                <a16:creationId xmlns:a16="http://schemas.microsoft.com/office/drawing/2014/main" id="{0DA9DEA4-1A09-4F68-ABD3-14B90CEE6AE7}"/>
              </a:ext>
            </a:extLst>
          </p:cNvPr>
          <p:cNvSpPr>
            <a:spLocks noGrp="1"/>
          </p:cNvSpPr>
          <p:nvPr>
            <p:ph idx="1"/>
          </p:nvPr>
        </p:nvSpPr>
        <p:spPr/>
        <p:txBody>
          <a:bodyPr>
            <a:normAutofit/>
          </a:bodyPr>
          <a:lstStyle/>
          <a:p>
            <a:r>
              <a:rPr lang="en-US" sz="4000" b="1" baseline="30000" dirty="0"/>
              <a:t>14 </a:t>
            </a:r>
            <a:r>
              <a:rPr lang="en-US" sz="4000" dirty="0"/>
              <a:t>And I looked, and rose up, and said unto the nobles, and to the rulers, and to the rest of the people, </a:t>
            </a:r>
            <a:r>
              <a:rPr lang="en-US" sz="4000" b="1" dirty="0">
                <a:solidFill>
                  <a:srgbClr val="0079A4"/>
                </a:solidFill>
              </a:rPr>
              <a:t>Be not ye afraid </a:t>
            </a:r>
            <a:r>
              <a:rPr lang="en-US" sz="4000" dirty="0"/>
              <a:t>of them: </a:t>
            </a:r>
            <a:r>
              <a:rPr lang="en-US" sz="4000" b="1" dirty="0">
                <a:solidFill>
                  <a:srgbClr val="0079A4"/>
                </a:solidFill>
              </a:rPr>
              <a:t>remember the </a:t>
            </a:r>
            <a:r>
              <a:rPr lang="en-US" sz="4000" b="1" cap="small" dirty="0">
                <a:solidFill>
                  <a:srgbClr val="0079A4"/>
                </a:solidFill>
              </a:rPr>
              <a:t>Lord</a:t>
            </a:r>
            <a:r>
              <a:rPr lang="en-US" sz="4000" b="1" dirty="0"/>
              <a:t>,</a:t>
            </a:r>
            <a:r>
              <a:rPr lang="en-US" sz="4000" dirty="0"/>
              <a:t> which is great and terrible, and </a:t>
            </a:r>
            <a:r>
              <a:rPr lang="en-US" sz="4000" b="1" dirty="0">
                <a:solidFill>
                  <a:srgbClr val="0079A4"/>
                </a:solidFill>
              </a:rPr>
              <a:t>fight for your brethren, your sons, and your daughters, your wives, and your houses.</a:t>
            </a:r>
          </a:p>
        </p:txBody>
      </p:sp>
    </p:spTree>
    <p:extLst>
      <p:ext uri="{BB962C8B-B14F-4D97-AF65-F5344CB8AC3E}">
        <p14:creationId xmlns:p14="http://schemas.microsoft.com/office/powerpoint/2010/main" val="124079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5BB382-2049-4B24-9330-F9C62F8794F6}"/>
              </a:ext>
            </a:extLst>
          </p:cNvPr>
          <p:cNvSpPr>
            <a:spLocks noGrp="1"/>
          </p:cNvSpPr>
          <p:nvPr>
            <p:ph idx="1"/>
          </p:nvPr>
        </p:nvSpPr>
        <p:spPr/>
        <p:txBody>
          <a:bodyPr>
            <a:normAutofit/>
          </a:bodyPr>
          <a:lstStyle/>
          <a:p>
            <a:pPr marL="0" indent="0" algn="ctr">
              <a:buNone/>
            </a:pPr>
            <a:r>
              <a:rPr lang="en-US" sz="5400" dirty="0"/>
              <a:t>We will not be controlled by FEAR!</a:t>
            </a:r>
          </a:p>
          <a:p>
            <a:pPr marL="0" indent="0" algn="ctr">
              <a:buNone/>
            </a:pPr>
            <a:r>
              <a:rPr lang="en-US" sz="5400" dirty="0"/>
              <a:t>#USA #WiseCo #MTO</a:t>
            </a:r>
          </a:p>
        </p:txBody>
      </p:sp>
    </p:spTree>
    <p:extLst>
      <p:ext uri="{BB962C8B-B14F-4D97-AF65-F5344CB8AC3E}">
        <p14:creationId xmlns:p14="http://schemas.microsoft.com/office/powerpoint/2010/main" val="27609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A8476-5A1B-4751-BB72-614F59A23BAA}"/>
              </a:ext>
            </a:extLst>
          </p:cNvPr>
          <p:cNvSpPr>
            <a:spLocks noGrp="1"/>
          </p:cNvSpPr>
          <p:nvPr>
            <p:ph type="title"/>
          </p:nvPr>
        </p:nvSpPr>
        <p:spPr/>
        <p:txBody>
          <a:bodyPr>
            <a:normAutofit/>
          </a:bodyPr>
          <a:lstStyle/>
          <a:p>
            <a:pPr algn="ctr"/>
            <a:r>
              <a:rPr lang="en-US" sz="5400" b="1" dirty="0">
                <a:solidFill>
                  <a:srgbClr val="0079A4"/>
                </a:solidFill>
                <a:effectLst>
                  <a:outerShdw blurRad="38100" dist="38100" dir="2700000" algn="tl">
                    <a:srgbClr val="000000">
                      <a:alpha val="43137"/>
                    </a:srgbClr>
                  </a:outerShdw>
                </a:effectLst>
              </a:rPr>
              <a:t>We Will Stand Together</a:t>
            </a:r>
          </a:p>
        </p:txBody>
      </p:sp>
      <p:sp>
        <p:nvSpPr>
          <p:cNvPr id="3" name="Content Placeholder 2">
            <a:extLst>
              <a:ext uri="{FF2B5EF4-FFF2-40B4-BE49-F238E27FC236}">
                <a16:creationId xmlns:a16="http://schemas.microsoft.com/office/drawing/2014/main" id="{F44D71F8-55EC-4C1B-BC70-8CB35BE5CF4A}"/>
              </a:ext>
            </a:extLst>
          </p:cNvPr>
          <p:cNvSpPr>
            <a:spLocks noGrp="1"/>
          </p:cNvSpPr>
          <p:nvPr>
            <p:ph idx="1"/>
          </p:nvPr>
        </p:nvSpPr>
        <p:spPr>
          <a:xfrm>
            <a:off x="165652" y="1691512"/>
            <a:ext cx="11860696" cy="4879975"/>
          </a:xfrm>
        </p:spPr>
        <p:txBody>
          <a:bodyPr>
            <a:normAutofit lnSpcReduction="10000"/>
          </a:bodyPr>
          <a:lstStyle/>
          <a:p>
            <a:r>
              <a:rPr lang="en-US" sz="4000" b="1" baseline="30000" dirty="0"/>
              <a:t>16 </a:t>
            </a:r>
            <a:r>
              <a:rPr lang="en-US" sz="4000" dirty="0"/>
              <a:t>And it came to pass from that time forth, that the half of my servants wrought in the work, and the other half of them held both the spears, the shields, and the bows, and the habergeons; and the rulers were behind all the house of Judah.</a:t>
            </a:r>
          </a:p>
          <a:p>
            <a:r>
              <a:rPr lang="en-US" sz="4000" b="1" baseline="30000" dirty="0"/>
              <a:t>17 </a:t>
            </a:r>
            <a:r>
              <a:rPr lang="en-US" sz="4000" dirty="0"/>
              <a:t>They which </a:t>
            </a:r>
            <a:r>
              <a:rPr lang="en-US" sz="4000" dirty="0" err="1"/>
              <a:t>builded</a:t>
            </a:r>
            <a:r>
              <a:rPr lang="en-US" sz="4000" dirty="0"/>
              <a:t> on the wall, and they that bare burdens, with those that laded, every one with one of his hands wrought in the work, and with the other hand held a weapon.</a:t>
            </a:r>
          </a:p>
          <a:p>
            <a:endParaRPr lang="en-US" dirty="0"/>
          </a:p>
        </p:txBody>
      </p:sp>
    </p:spTree>
    <p:extLst>
      <p:ext uri="{BB962C8B-B14F-4D97-AF65-F5344CB8AC3E}">
        <p14:creationId xmlns:p14="http://schemas.microsoft.com/office/powerpoint/2010/main" val="35127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91EACB-6B4B-4182-B92F-EFF12B24E1B8}"/>
              </a:ext>
            </a:extLst>
          </p:cNvPr>
          <p:cNvSpPr>
            <a:spLocks noGrp="1"/>
          </p:cNvSpPr>
          <p:nvPr>
            <p:ph idx="1"/>
          </p:nvPr>
        </p:nvSpPr>
        <p:spPr/>
        <p:txBody>
          <a:bodyPr>
            <a:normAutofit/>
          </a:bodyPr>
          <a:lstStyle/>
          <a:p>
            <a:pPr marL="0" indent="0" algn="ctr">
              <a:buNone/>
            </a:pPr>
            <a:r>
              <a:rPr lang="en-US" sz="6000" dirty="0"/>
              <a:t>WE Will Stand Together</a:t>
            </a:r>
          </a:p>
          <a:p>
            <a:pPr marL="0" indent="0" algn="ctr">
              <a:buNone/>
            </a:pPr>
            <a:r>
              <a:rPr lang="en-US" sz="6000" dirty="0"/>
              <a:t>#USA #WiseCo #MTO</a:t>
            </a:r>
          </a:p>
        </p:txBody>
      </p:sp>
    </p:spTree>
    <p:extLst>
      <p:ext uri="{BB962C8B-B14F-4D97-AF65-F5344CB8AC3E}">
        <p14:creationId xmlns:p14="http://schemas.microsoft.com/office/powerpoint/2010/main" val="387812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ED4FB9-7A81-476C-8223-55989C8188CE}"/>
              </a:ext>
            </a:extLst>
          </p:cNvPr>
          <p:cNvSpPr>
            <a:spLocks noGrp="1"/>
          </p:cNvSpPr>
          <p:nvPr>
            <p:ph idx="1"/>
          </p:nvPr>
        </p:nvSpPr>
        <p:spPr/>
        <p:txBody>
          <a:bodyPr>
            <a:normAutofit/>
          </a:bodyPr>
          <a:lstStyle/>
          <a:p>
            <a:pPr marL="0" indent="0" algn="ctr">
              <a:buNone/>
            </a:pPr>
            <a:r>
              <a:rPr lang="en-US" sz="6000" i="1" dirty="0"/>
              <a:t>“God had not forgotten his people. He would send a leader who would bring restoration!”</a:t>
            </a:r>
            <a:endParaRPr lang="en-US" sz="6000" dirty="0"/>
          </a:p>
        </p:txBody>
      </p:sp>
    </p:spTree>
    <p:extLst>
      <p:ext uri="{BB962C8B-B14F-4D97-AF65-F5344CB8AC3E}">
        <p14:creationId xmlns:p14="http://schemas.microsoft.com/office/powerpoint/2010/main" val="193686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47350-ADC7-4181-ACEE-C4A75B011FEB}"/>
              </a:ext>
            </a:extLst>
          </p:cNvPr>
          <p:cNvSpPr>
            <a:spLocks noGrp="1"/>
          </p:cNvSpPr>
          <p:nvPr>
            <p:ph type="title"/>
          </p:nvPr>
        </p:nvSpPr>
        <p:spPr/>
        <p:txBody>
          <a:bodyPr/>
          <a:lstStyle/>
          <a:p>
            <a:pPr algn="ctr"/>
            <a:r>
              <a:rPr lang="en-US" sz="6600" b="1" dirty="0">
                <a:solidFill>
                  <a:srgbClr val="0079A4"/>
                </a:solidFill>
                <a:effectLst>
                  <a:outerShdw blurRad="38100" dist="38100" dir="2700000" algn="tl">
                    <a:srgbClr val="000000">
                      <a:alpha val="43137"/>
                    </a:srgbClr>
                  </a:outerShdw>
                </a:effectLst>
              </a:rPr>
              <a:t>Review</a:t>
            </a:r>
            <a:endParaRPr lang="en-US" b="1" dirty="0">
              <a:solidFill>
                <a:srgbClr val="0079A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A640E8C-3042-4ADB-B634-C57CC468A16B}"/>
              </a:ext>
            </a:extLst>
          </p:cNvPr>
          <p:cNvSpPr>
            <a:spLocks noGrp="1"/>
          </p:cNvSpPr>
          <p:nvPr>
            <p:ph idx="1"/>
          </p:nvPr>
        </p:nvSpPr>
        <p:spPr/>
        <p:txBody>
          <a:bodyPr>
            <a:normAutofit/>
          </a:bodyPr>
          <a:lstStyle/>
          <a:p>
            <a:r>
              <a:rPr lang="en-US" sz="4000" dirty="0"/>
              <a:t>“Take Care of You!” – Jeremiah and the book of Lamentations</a:t>
            </a:r>
          </a:p>
          <a:p>
            <a:r>
              <a:rPr lang="en-US" sz="4000" dirty="0"/>
              <a:t>Humble</a:t>
            </a:r>
          </a:p>
          <a:p>
            <a:r>
              <a:rPr lang="en-US" sz="4000" dirty="0"/>
              <a:t> Hope</a:t>
            </a:r>
          </a:p>
          <a:p>
            <a:r>
              <a:rPr lang="en-US" sz="4000" dirty="0"/>
              <a:t>Seek</a:t>
            </a:r>
          </a:p>
          <a:p>
            <a:r>
              <a:rPr lang="en-US" sz="4000" dirty="0"/>
              <a:t>Worship</a:t>
            </a:r>
          </a:p>
        </p:txBody>
      </p:sp>
    </p:spTree>
    <p:extLst>
      <p:ext uri="{BB962C8B-B14F-4D97-AF65-F5344CB8AC3E}">
        <p14:creationId xmlns:p14="http://schemas.microsoft.com/office/powerpoint/2010/main" val="363414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10779-F3FC-4505-82B4-2D28DC46F7FD}"/>
              </a:ext>
            </a:extLst>
          </p:cNvPr>
          <p:cNvSpPr>
            <a:spLocks noGrp="1"/>
          </p:cNvSpPr>
          <p:nvPr>
            <p:ph type="title"/>
          </p:nvPr>
        </p:nvSpPr>
        <p:spPr>
          <a:xfrm>
            <a:off x="679704" y="121285"/>
            <a:ext cx="10515600" cy="1325563"/>
          </a:xfrm>
        </p:spPr>
        <p:txBody>
          <a:bodyPr/>
          <a:lstStyle/>
          <a:p>
            <a:pPr algn="ctr"/>
            <a:r>
              <a:rPr lang="en-US" b="1" dirty="0">
                <a:solidFill>
                  <a:srgbClr val="0079A4"/>
                </a:solidFill>
                <a:effectLst>
                  <a:outerShdw blurRad="38100" dist="38100" dir="2700000" algn="tl">
                    <a:srgbClr val="000000">
                      <a:alpha val="43137"/>
                    </a:srgbClr>
                  </a:outerShdw>
                </a:effectLst>
              </a:rPr>
              <a:t>Background</a:t>
            </a:r>
          </a:p>
        </p:txBody>
      </p:sp>
      <p:sp>
        <p:nvSpPr>
          <p:cNvPr id="3" name="Content Placeholder 2">
            <a:extLst>
              <a:ext uri="{FF2B5EF4-FFF2-40B4-BE49-F238E27FC236}">
                <a16:creationId xmlns:a16="http://schemas.microsoft.com/office/drawing/2014/main" id="{874B0CC1-A1A6-4D62-9536-A1882E5426BA}"/>
              </a:ext>
            </a:extLst>
          </p:cNvPr>
          <p:cNvSpPr>
            <a:spLocks noGrp="1"/>
          </p:cNvSpPr>
          <p:nvPr>
            <p:ph idx="1"/>
          </p:nvPr>
        </p:nvSpPr>
        <p:spPr>
          <a:xfrm>
            <a:off x="0" y="1378226"/>
            <a:ext cx="5883965" cy="5340626"/>
          </a:xfrm>
        </p:spPr>
        <p:txBody>
          <a:bodyPr>
            <a:normAutofit/>
          </a:bodyPr>
          <a:lstStyle/>
          <a:p>
            <a:r>
              <a:rPr lang="en-US" sz="4000" dirty="0"/>
              <a:t>Nehemiah</a:t>
            </a:r>
          </a:p>
          <a:p>
            <a:r>
              <a:rPr lang="en-US" sz="4000" dirty="0"/>
              <a:t>The Wall</a:t>
            </a:r>
          </a:p>
          <a:p>
            <a:endParaRPr lang="en-US" sz="4000" dirty="0"/>
          </a:p>
          <a:p>
            <a:r>
              <a:rPr lang="en-US" sz="4000" i="1" dirty="0"/>
              <a:t>“God had not forgotten his people. He would send a leader who would bring restoration!”</a:t>
            </a:r>
          </a:p>
        </p:txBody>
      </p:sp>
      <p:pic>
        <p:nvPicPr>
          <p:cNvPr id="4" name="Picture 3">
            <a:extLst>
              <a:ext uri="{FF2B5EF4-FFF2-40B4-BE49-F238E27FC236}">
                <a16:creationId xmlns:a16="http://schemas.microsoft.com/office/drawing/2014/main" id="{C6CEA1F2-F037-42E8-8DB0-46CAB6F03F96}"/>
              </a:ext>
            </a:extLst>
          </p:cNvPr>
          <p:cNvPicPr>
            <a:picLocks noChangeAspect="1"/>
          </p:cNvPicPr>
          <p:nvPr/>
        </p:nvPicPr>
        <p:blipFill>
          <a:blip r:embed="rId2"/>
          <a:stretch>
            <a:fillRect/>
          </a:stretch>
        </p:blipFill>
        <p:spPr>
          <a:xfrm>
            <a:off x="6096000" y="1822439"/>
            <a:ext cx="6005685" cy="4492488"/>
          </a:xfrm>
          <a:prstGeom prst="rect">
            <a:avLst/>
          </a:prstGeom>
        </p:spPr>
      </p:pic>
    </p:spTree>
    <p:extLst>
      <p:ext uri="{BB962C8B-B14F-4D97-AF65-F5344CB8AC3E}">
        <p14:creationId xmlns:p14="http://schemas.microsoft.com/office/powerpoint/2010/main" val="1038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D59D2-6232-40C7-83CA-91AAC90C6FF8}"/>
              </a:ext>
            </a:extLst>
          </p:cNvPr>
          <p:cNvSpPr>
            <a:spLocks noGrp="1"/>
          </p:cNvSpPr>
          <p:nvPr>
            <p:ph type="title"/>
          </p:nvPr>
        </p:nvSpPr>
        <p:spPr>
          <a:xfrm>
            <a:off x="838200" y="121285"/>
            <a:ext cx="10515600" cy="975995"/>
          </a:xfrm>
        </p:spPr>
        <p:txBody>
          <a:bodyPr>
            <a:normAutofit/>
          </a:bodyPr>
          <a:lstStyle/>
          <a:p>
            <a:pPr algn="ctr"/>
            <a:r>
              <a:rPr lang="en-US" b="1" dirty="0">
                <a:solidFill>
                  <a:srgbClr val="0079A4"/>
                </a:solidFill>
                <a:effectLst>
                  <a:outerShdw blurRad="38100" dist="38100" dir="2700000" algn="tl">
                    <a:srgbClr val="000000">
                      <a:alpha val="43137"/>
                    </a:srgbClr>
                  </a:outerShdw>
                </a:effectLst>
              </a:rPr>
              <a:t>We will face opposition</a:t>
            </a:r>
          </a:p>
        </p:txBody>
      </p:sp>
      <p:sp>
        <p:nvSpPr>
          <p:cNvPr id="3" name="Content Placeholder 2">
            <a:extLst>
              <a:ext uri="{FF2B5EF4-FFF2-40B4-BE49-F238E27FC236}">
                <a16:creationId xmlns:a16="http://schemas.microsoft.com/office/drawing/2014/main" id="{52AAB11B-1752-495B-96A7-6F14B19A0009}"/>
              </a:ext>
            </a:extLst>
          </p:cNvPr>
          <p:cNvSpPr>
            <a:spLocks noGrp="1"/>
          </p:cNvSpPr>
          <p:nvPr>
            <p:ph idx="1"/>
          </p:nvPr>
        </p:nvSpPr>
        <p:spPr>
          <a:xfrm>
            <a:off x="0" y="1046922"/>
            <a:ext cx="12059478" cy="5811078"/>
          </a:xfrm>
        </p:spPr>
        <p:txBody>
          <a:bodyPr>
            <a:normAutofit fontScale="92500" lnSpcReduction="10000"/>
          </a:bodyPr>
          <a:lstStyle/>
          <a:p>
            <a:r>
              <a:rPr lang="en-US" sz="4300" b="1" dirty="0"/>
              <a:t>4 </a:t>
            </a:r>
            <a:r>
              <a:rPr lang="en-US" sz="4300" dirty="0"/>
              <a:t>But it came to pass, that when </a:t>
            </a:r>
            <a:r>
              <a:rPr lang="en-US" sz="4300" b="1" dirty="0">
                <a:solidFill>
                  <a:srgbClr val="0079A4"/>
                </a:solidFill>
              </a:rPr>
              <a:t>Sanballat</a:t>
            </a:r>
            <a:r>
              <a:rPr lang="en-US" sz="4300" dirty="0"/>
              <a:t> heard that we </a:t>
            </a:r>
            <a:r>
              <a:rPr lang="en-US" sz="4300" dirty="0" err="1"/>
              <a:t>builded</a:t>
            </a:r>
            <a:r>
              <a:rPr lang="en-US" sz="4300" dirty="0"/>
              <a:t> the wall, he was wroth, and took great indignation, and </a:t>
            </a:r>
            <a:r>
              <a:rPr lang="en-US" sz="4300" b="1" dirty="0">
                <a:solidFill>
                  <a:srgbClr val="0079A4"/>
                </a:solidFill>
              </a:rPr>
              <a:t>mocked</a:t>
            </a:r>
            <a:r>
              <a:rPr lang="en-US" sz="4300" dirty="0"/>
              <a:t> the Jews.</a:t>
            </a:r>
          </a:p>
          <a:p>
            <a:r>
              <a:rPr lang="en-US" sz="4300" b="1" baseline="30000" dirty="0"/>
              <a:t>2 </a:t>
            </a:r>
            <a:r>
              <a:rPr lang="en-US" sz="4300" dirty="0"/>
              <a:t>And he </a:t>
            </a:r>
            <a:r>
              <a:rPr lang="en-US" sz="4300" dirty="0" err="1"/>
              <a:t>spake</a:t>
            </a:r>
            <a:r>
              <a:rPr lang="en-US" sz="4300" dirty="0"/>
              <a:t> before his brethren and the army of Samaria, and said, What do these feeble Jews? will they fortify themselves? will they sacrifice? will they make an end in a day? will they revive the stones out of the heaps of the rubbish which are burned?</a:t>
            </a:r>
          </a:p>
          <a:p>
            <a:r>
              <a:rPr lang="en-US" sz="4300" b="1" baseline="30000" dirty="0"/>
              <a:t>3 </a:t>
            </a:r>
            <a:r>
              <a:rPr lang="en-US" sz="4300" dirty="0"/>
              <a:t>Now </a:t>
            </a:r>
            <a:r>
              <a:rPr lang="en-US" sz="4300" b="1" dirty="0" err="1">
                <a:solidFill>
                  <a:srgbClr val="0079A4"/>
                </a:solidFill>
              </a:rPr>
              <a:t>Tobiah</a:t>
            </a:r>
            <a:r>
              <a:rPr lang="en-US" sz="4300" dirty="0"/>
              <a:t> the Ammonite was by him, and he said, Even that which they build, </a:t>
            </a:r>
            <a:r>
              <a:rPr lang="en-US" sz="4300" b="1" dirty="0">
                <a:solidFill>
                  <a:srgbClr val="0079A4"/>
                </a:solidFill>
              </a:rPr>
              <a:t>if a fox go up</a:t>
            </a:r>
            <a:r>
              <a:rPr lang="en-US" sz="4300" dirty="0"/>
              <a:t>, he shall even break down their stone wall.</a:t>
            </a:r>
          </a:p>
          <a:p>
            <a:endParaRPr lang="en-US" dirty="0"/>
          </a:p>
        </p:txBody>
      </p:sp>
    </p:spTree>
    <p:extLst>
      <p:ext uri="{BB962C8B-B14F-4D97-AF65-F5344CB8AC3E}">
        <p14:creationId xmlns:p14="http://schemas.microsoft.com/office/powerpoint/2010/main" val="41198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62922-87A7-4101-AB45-CDB0A4CFC8A6}"/>
              </a:ext>
            </a:extLst>
          </p:cNvPr>
          <p:cNvSpPr>
            <a:spLocks noGrp="1"/>
          </p:cNvSpPr>
          <p:nvPr>
            <p:ph type="title"/>
          </p:nvPr>
        </p:nvSpPr>
        <p:spPr/>
        <p:txBody>
          <a:bodyPr>
            <a:normAutofit/>
          </a:bodyPr>
          <a:lstStyle/>
          <a:p>
            <a:pPr algn="ctr"/>
            <a:r>
              <a:rPr lang="en-US" sz="6000" b="1" dirty="0">
                <a:solidFill>
                  <a:srgbClr val="0079A4"/>
                </a:solidFill>
                <a:effectLst>
                  <a:outerShdw blurRad="38100" dist="38100" dir="2700000" algn="tl">
                    <a:srgbClr val="000000">
                      <a:alpha val="43137"/>
                    </a:srgbClr>
                  </a:outerShdw>
                </a:effectLst>
              </a:rPr>
              <a:t>A mind to work</a:t>
            </a:r>
          </a:p>
        </p:txBody>
      </p:sp>
      <p:sp>
        <p:nvSpPr>
          <p:cNvPr id="3" name="Content Placeholder 2">
            <a:extLst>
              <a:ext uri="{FF2B5EF4-FFF2-40B4-BE49-F238E27FC236}">
                <a16:creationId xmlns:a16="http://schemas.microsoft.com/office/drawing/2014/main" id="{EEC435DC-405C-4981-BAA5-985295E86686}"/>
              </a:ext>
            </a:extLst>
          </p:cNvPr>
          <p:cNvSpPr>
            <a:spLocks noGrp="1"/>
          </p:cNvSpPr>
          <p:nvPr>
            <p:ph idx="1"/>
          </p:nvPr>
        </p:nvSpPr>
        <p:spPr/>
        <p:txBody>
          <a:bodyPr>
            <a:normAutofit/>
          </a:bodyPr>
          <a:lstStyle/>
          <a:p>
            <a:r>
              <a:rPr lang="en-US" sz="4000" b="1" baseline="30000" dirty="0"/>
              <a:t>6 </a:t>
            </a:r>
            <a:r>
              <a:rPr lang="en-US" sz="4000" dirty="0"/>
              <a:t>So built we the wall; and all the wall was joined together unto the half thereof: for </a:t>
            </a:r>
            <a:r>
              <a:rPr lang="en-US" sz="4000" b="1" dirty="0">
                <a:solidFill>
                  <a:srgbClr val="0079A4"/>
                </a:solidFill>
              </a:rPr>
              <a:t>the people had a mind to work.</a:t>
            </a:r>
          </a:p>
        </p:txBody>
      </p:sp>
    </p:spTree>
    <p:extLst>
      <p:ext uri="{BB962C8B-B14F-4D97-AF65-F5344CB8AC3E}">
        <p14:creationId xmlns:p14="http://schemas.microsoft.com/office/powerpoint/2010/main" val="214489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14955-6903-4BEF-8B6C-673024A94E1E}"/>
              </a:ext>
            </a:extLst>
          </p:cNvPr>
          <p:cNvSpPr>
            <a:spLocks noGrp="1"/>
          </p:cNvSpPr>
          <p:nvPr>
            <p:ph type="title"/>
          </p:nvPr>
        </p:nvSpPr>
        <p:spPr/>
        <p:txBody>
          <a:bodyPr>
            <a:normAutofit/>
          </a:bodyPr>
          <a:lstStyle/>
          <a:p>
            <a:pPr algn="ctr"/>
            <a:r>
              <a:rPr lang="en-US" sz="5400" b="1" dirty="0">
                <a:solidFill>
                  <a:srgbClr val="0079A4"/>
                </a:solidFill>
                <a:effectLst>
                  <a:outerShdw blurRad="38100" dist="38100" dir="2700000" algn="tl">
                    <a:srgbClr val="000000">
                      <a:alpha val="43137"/>
                    </a:srgbClr>
                  </a:outerShdw>
                </a:effectLst>
              </a:rPr>
              <a:t>We will face Opposition</a:t>
            </a:r>
          </a:p>
        </p:txBody>
      </p:sp>
      <p:sp>
        <p:nvSpPr>
          <p:cNvPr id="3" name="Content Placeholder 2">
            <a:extLst>
              <a:ext uri="{FF2B5EF4-FFF2-40B4-BE49-F238E27FC236}">
                <a16:creationId xmlns:a16="http://schemas.microsoft.com/office/drawing/2014/main" id="{21905C63-9EC1-44C9-9E25-CCCB3B3A974F}"/>
              </a:ext>
            </a:extLst>
          </p:cNvPr>
          <p:cNvSpPr>
            <a:spLocks noGrp="1"/>
          </p:cNvSpPr>
          <p:nvPr>
            <p:ph idx="1"/>
          </p:nvPr>
        </p:nvSpPr>
        <p:spPr>
          <a:xfrm>
            <a:off x="265043" y="1825625"/>
            <a:ext cx="11741427" cy="4351338"/>
          </a:xfrm>
        </p:spPr>
        <p:txBody>
          <a:bodyPr/>
          <a:lstStyle/>
          <a:p>
            <a:r>
              <a:rPr lang="en-US" sz="4000" b="1" baseline="30000" dirty="0"/>
              <a:t>7 </a:t>
            </a:r>
            <a:r>
              <a:rPr lang="en-US" sz="4000" dirty="0"/>
              <a:t>But it came to pass, that </a:t>
            </a:r>
            <a:r>
              <a:rPr lang="en-US" sz="4000" b="1" dirty="0">
                <a:solidFill>
                  <a:srgbClr val="0079A4"/>
                </a:solidFill>
              </a:rPr>
              <a:t>when Sanballat</a:t>
            </a:r>
            <a:r>
              <a:rPr lang="en-US" sz="4000" dirty="0">
                <a:solidFill>
                  <a:srgbClr val="0079A4"/>
                </a:solidFill>
              </a:rPr>
              <a:t>, and </a:t>
            </a:r>
            <a:r>
              <a:rPr lang="en-US" sz="4000" b="1" dirty="0" err="1">
                <a:solidFill>
                  <a:srgbClr val="0079A4"/>
                </a:solidFill>
              </a:rPr>
              <a:t>Tobiah</a:t>
            </a:r>
            <a:r>
              <a:rPr lang="en-US" sz="4000" dirty="0"/>
              <a:t>, and the </a:t>
            </a:r>
            <a:r>
              <a:rPr lang="en-US" sz="4000" b="1" dirty="0">
                <a:solidFill>
                  <a:srgbClr val="0079A4"/>
                </a:solidFill>
              </a:rPr>
              <a:t>Arabians</a:t>
            </a:r>
            <a:r>
              <a:rPr lang="en-US" sz="4000" dirty="0"/>
              <a:t>, and the </a:t>
            </a:r>
            <a:r>
              <a:rPr lang="en-US" sz="4000" b="1" dirty="0">
                <a:solidFill>
                  <a:srgbClr val="0079A4"/>
                </a:solidFill>
              </a:rPr>
              <a:t>Ammonites</a:t>
            </a:r>
            <a:r>
              <a:rPr lang="en-US" sz="4000" b="1" dirty="0"/>
              <a:t>,</a:t>
            </a:r>
            <a:r>
              <a:rPr lang="en-US" sz="4000" dirty="0"/>
              <a:t> and the </a:t>
            </a:r>
            <a:r>
              <a:rPr lang="en-US" sz="4000" b="1" dirty="0" err="1">
                <a:solidFill>
                  <a:srgbClr val="0079A4"/>
                </a:solidFill>
              </a:rPr>
              <a:t>Ashdodites</a:t>
            </a:r>
            <a:r>
              <a:rPr lang="en-US" sz="4000" b="1" dirty="0"/>
              <a:t>,</a:t>
            </a:r>
            <a:r>
              <a:rPr lang="en-US" sz="4000" dirty="0"/>
              <a:t> heard that the walls of Jerusalem were made up, and that the breaches began to be stopped, then they were very wroth,</a:t>
            </a:r>
          </a:p>
          <a:p>
            <a:r>
              <a:rPr lang="en-US" sz="4000" b="1" baseline="30000" dirty="0"/>
              <a:t>8 </a:t>
            </a:r>
            <a:r>
              <a:rPr lang="en-US" sz="4000" dirty="0"/>
              <a:t>And </a:t>
            </a:r>
            <a:r>
              <a:rPr lang="en-US" sz="4000" b="1" dirty="0">
                <a:solidFill>
                  <a:srgbClr val="0079A4"/>
                </a:solidFill>
              </a:rPr>
              <a:t>conspired</a:t>
            </a:r>
            <a:r>
              <a:rPr lang="en-US" sz="4000" dirty="0"/>
              <a:t> all of them together to come and to fight against Jerusalem, and to hinder it.</a:t>
            </a:r>
          </a:p>
          <a:p>
            <a:endParaRPr lang="en-US" dirty="0"/>
          </a:p>
        </p:txBody>
      </p:sp>
    </p:spTree>
    <p:extLst>
      <p:ext uri="{BB962C8B-B14F-4D97-AF65-F5344CB8AC3E}">
        <p14:creationId xmlns:p14="http://schemas.microsoft.com/office/powerpoint/2010/main" val="2860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831260-F347-4A0F-8CDF-D34F455EDC75}"/>
              </a:ext>
            </a:extLst>
          </p:cNvPr>
          <p:cNvSpPr>
            <a:spLocks noGrp="1"/>
          </p:cNvSpPr>
          <p:nvPr>
            <p:ph idx="1"/>
          </p:nvPr>
        </p:nvSpPr>
        <p:spPr/>
        <p:txBody>
          <a:bodyPr>
            <a:normAutofit/>
          </a:bodyPr>
          <a:lstStyle/>
          <a:p>
            <a:pPr marL="0" indent="0" algn="ctr">
              <a:buNone/>
            </a:pPr>
            <a:r>
              <a:rPr lang="en-US" sz="6600" dirty="0"/>
              <a:t>We will face Opposition! </a:t>
            </a:r>
          </a:p>
          <a:p>
            <a:pPr marL="0" indent="0" algn="ctr">
              <a:buNone/>
            </a:pPr>
            <a:r>
              <a:rPr lang="en-US" sz="6600" dirty="0"/>
              <a:t>#USA #Wise Co #MTO</a:t>
            </a:r>
          </a:p>
        </p:txBody>
      </p:sp>
    </p:spTree>
    <p:extLst>
      <p:ext uri="{BB962C8B-B14F-4D97-AF65-F5344CB8AC3E}">
        <p14:creationId xmlns:p14="http://schemas.microsoft.com/office/powerpoint/2010/main" val="191850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2506F-20B1-437B-8D9C-D9A85A9EE4E2}"/>
              </a:ext>
            </a:extLst>
          </p:cNvPr>
          <p:cNvSpPr>
            <a:spLocks noGrp="1"/>
          </p:cNvSpPr>
          <p:nvPr>
            <p:ph type="title"/>
          </p:nvPr>
        </p:nvSpPr>
        <p:spPr/>
        <p:txBody>
          <a:bodyPr>
            <a:normAutofit/>
          </a:bodyPr>
          <a:lstStyle/>
          <a:p>
            <a:pPr algn="ctr"/>
            <a:r>
              <a:rPr lang="en-US" sz="5400" b="1" dirty="0">
                <a:solidFill>
                  <a:srgbClr val="0079A4"/>
                </a:solidFill>
              </a:rPr>
              <a:t>We will not be discouraged </a:t>
            </a:r>
          </a:p>
        </p:txBody>
      </p:sp>
      <p:sp>
        <p:nvSpPr>
          <p:cNvPr id="3" name="Content Placeholder 2">
            <a:extLst>
              <a:ext uri="{FF2B5EF4-FFF2-40B4-BE49-F238E27FC236}">
                <a16:creationId xmlns:a16="http://schemas.microsoft.com/office/drawing/2014/main" id="{EBEDE05A-635A-4D48-9ACF-57474A10D139}"/>
              </a:ext>
            </a:extLst>
          </p:cNvPr>
          <p:cNvSpPr>
            <a:spLocks noGrp="1"/>
          </p:cNvSpPr>
          <p:nvPr>
            <p:ph idx="1"/>
          </p:nvPr>
        </p:nvSpPr>
        <p:spPr>
          <a:xfrm>
            <a:off x="278296" y="1825625"/>
            <a:ext cx="11754678" cy="4787210"/>
          </a:xfrm>
        </p:spPr>
        <p:txBody>
          <a:bodyPr>
            <a:normAutofit lnSpcReduction="10000"/>
          </a:bodyPr>
          <a:lstStyle/>
          <a:p>
            <a:r>
              <a:rPr lang="en-US" sz="4000" b="1" baseline="30000" dirty="0"/>
              <a:t>10 </a:t>
            </a:r>
            <a:r>
              <a:rPr lang="en-US" sz="4000" dirty="0"/>
              <a:t>And Judah said, The strength of the bearers of burdens is decayed, and there is much rubbish; so that </a:t>
            </a:r>
            <a:r>
              <a:rPr lang="en-US" sz="4000" b="1" dirty="0">
                <a:solidFill>
                  <a:srgbClr val="0079A4"/>
                </a:solidFill>
              </a:rPr>
              <a:t>we are not able to build the wall.</a:t>
            </a:r>
          </a:p>
          <a:p>
            <a:r>
              <a:rPr lang="en-US" sz="4000" dirty="0"/>
              <a:t>Worry</a:t>
            </a:r>
          </a:p>
          <a:p>
            <a:r>
              <a:rPr lang="en-US" sz="4000" dirty="0"/>
              <a:t>Doubt</a:t>
            </a:r>
          </a:p>
          <a:p>
            <a:r>
              <a:rPr lang="en-US" sz="4000" dirty="0"/>
              <a:t>Quit</a:t>
            </a:r>
          </a:p>
          <a:p>
            <a:r>
              <a:rPr lang="en-US" sz="4000" dirty="0"/>
              <a:t>Blame</a:t>
            </a:r>
          </a:p>
          <a:p>
            <a:r>
              <a:rPr lang="en-US" sz="4000" dirty="0"/>
              <a:t>Motivates</a:t>
            </a:r>
          </a:p>
        </p:txBody>
      </p:sp>
    </p:spTree>
    <p:extLst>
      <p:ext uri="{BB962C8B-B14F-4D97-AF65-F5344CB8AC3E}">
        <p14:creationId xmlns:p14="http://schemas.microsoft.com/office/powerpoint/2010/main" val="14099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DB2FDC-3CC4-442E-AE17-C22BDF96447E}"/>
              </a:ext>
            </a:extLst>
          </p:cNvPr>
          <p:cNvSpPr>
            <a:spLocks noGrp="1"/>
          </p:cNvSpPr>
          <p:nvPr>
            <p:ph idx="1"/>
          </p:nvPr>
        </p:nvSpPr>
        <p:spPr/>
        <p:txBody>
          <a:bodyPr>
            <a:normAutofit/>
          </a:bodyPr>
          <a:lstStyle/>
          <a:p>
            <a:pPr marL="0" indent="0" algn="ctr">
              <a:buNone/>
            </a:pPr>
            <a:r>
              <a:rPr lang="en-US" sz="4800" dirty="0"/>
              <a:t>We will not be discouraged</a:t>
            </a:r>
          </a:p>
          <a:p>
            <a:pPr marL="0" indent="0" algn="ctr">
              <a:buNone/>
            </a:pPr>
            <a:r>
              <a:rPr lang="en-US" sz="4800" dirty="0"/>
              <a:t>#USA #WiseCo #MTO</a:t>
            </a:r>
          </a:p>
          <a:p>
            <a:pPr marL="0" indent="0" algn="ctr">
              <a:buNone/>
            </a:pPr>
            <a:endParaRPr lang="en-US" sz="4800" dirty="0"/>
          </a:p>
          <a:p>
            <a:pPr marL="0" indent="0" algn="ctr">
              <a:buNone/>
            </a:pPr>
            <a:r>
              <a:rPr lang="en-US" sz="4800" dirty="0"/>
              <a:t>We will be careful with our Words</a:t>
            </a:r>
          </a:p>
          <a:p>
            <a:pPr marL="0" indent="0" algn="ctr">
              <a:buNone/>
            </a:pPr>
            <a:r>
              <a:rPr lang="en-US" sz="4800" dirty="0"/>
              <a:t>#USA #WiseCo #MTO</a:t>
            </a:r>
          </a:p>
        </p:txBody>
      </p:sp>
    </p:spTree>
    <p:extLst>
      <p:ext uri="{BB962C8B-B14F-4D97-AF65-F5344CB8AC3E}">
        <p14:creationId xmlns:p14="http://schemas.microsoft.com/office/powerpoint/2010/main" val="18932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576</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What Can I do?</vt:lpstr>
      <vt:lpstr>Review</vt:lpstr>
      <vt:lpstr>Background</vt:lpstr>
      <vt:lpstr>We will face opposition</vt:lpstr>
      <vt:lpstr>A mind to work</vt:lpstr>
      <vt:lpstr>We will face Opposition</vt:lpstr>
      <vt:lpstr>PowerPoint Presentation</vt:lpstr>
      <vt:lpstr>We will not be discouraged </vt:lpstr>
      <vt:lpstr>PowerPoint Presentation</vt:lpstr>
      <vt:lpstr>We will not be Controlled by Fear!</vt:lpstr>
      <vt:lpstr>PowerPoint Presentation</vt:lpstr>
      <vt:lpstr>We Will Stand Together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I do?</dc:title>
  <dc:creator>TJ</dc:creator>
  <cp:lastModifiedBy>TJ</cp:lastModifiedBy>
  <cp:revision>9</cp:revision>
  <dcterms:created xsi:type="dcterms:W3CDTF">2020-03-28T15:25:36Z</dcterms:created>
  <dcterms:modified xsi:type="dcterms:W3CDTF">2020-03-29T13:12:22Z</dcterms:modified>
</cp:coreProperties>
</file>