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9" r:id="rId4"/>
    <p:sldId id="260" r:id="rId5"/>
    <p:sldId id="258" r:id="rId6"/>
    <p:sldId id="257" r:id="rId7"/>
    <p:sldId id="261" r:id="rId8"/>
    <p:sldId id="262" r:id="rId9"/>
    <p:sldId id="264" r:id="rId10"/>
    <p:sldId id="265" r:id="rId11"/>
    <p:sldId id="266" r:id="rId12"/>
    <p:sldId id="268" r:id="rId13"/>
    <p:sldId id="269" r:id="rId14"/>
    <p:sldId id="270" r:id="rId15"/>
    <p:sldId id="271" r:id="rId16"/>
    <p:sldId id="267"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D7280-EEA9-4684-863E-84BB5753E9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EF47FC-01BF-4217-A827-3EFA9CD3B7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04E43C8-B51F-46E5-9E11-41F17835B15E}"/>
              </a:ext>
            </a:extLst>
          </p:cNvPr>
          <p:cNvSpPr>
            <a:spLocks noGrp="1"/>
          </p:cNvSpPr>
          <p:nvPr>
            <p:ph type="dt" sz="half" idx="10"/>
          </p:nvPr>
        </p:nvSpPr>
        <p:spPr/>
        <p:txBody>
          <a:bodyPr/>
          <a:lstStyle/>
          <a:p>
            <a:fld id="{344A3F12-FC3B-45FF-B817-2F18D4F604C6}" type="datetimeFigureOut">
              <a:rPr lang="en-US" smtClean="0"/>
              <a:t>4/27/2020</a:t>
            </a:fld>
            <a:endParaRPr lang="en-US" dirty="0"/>
          </a:p>
        </p:txBody>
      </p:sp>
      <p:sp>
        <p:nvSpPr>
          <p:cNvPr id="5" name="Footer Placeholder 4">
            <a:extLst>
              <a:ext uri="{FF2B5EF4-FFF2-40B4-BE49-F238E27FC236}">
                <a16:creationId xmlns:a16="http://schemas.microsoft.com/office/drawing/2014/main" id="{05C274D3-4B37-4893-9D0D-B062A864A98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027E99D-81E8-4391-9DFC-4903442CF6C7}"/>
              </a:ext>
            </a:extLst>
          </p:cNvPr>
          <p:cNvSpPr>
            <a:spLocks noGrp="1"/>
          </p:cNvSpPr>
          <p:nvPr>
            <p:ph type="sldNum" sz="quarter" idx="12"/>
          </p:nvPr>
        </p:nvSpPr>
        <p:spPr/>
        <p:txBody>
          <a:bodyPr/>
          <a:lstStyle/>
          <a:p>
            <a:fld id="{6A8F3B99-EC43-4490-A8E7-CD39014B3EF0}" type="slidenum">
              <a:rPr lang="en-US" smtClean="0"/>
              <a:t>‹#›</a:t>
            </a:fld>
            <a:endParaRPr lang="en-US" dirty="0"/>
          </a:p>
        </p:txBody>
      </p:sp>
    </p:spTree>
    <p:extLst>
      <p:ext uri="{BB962C8B-B14F-4D97-AF65-F5344CB8AC3E}">
        <p14:creationId xmlns:p14="http://schemas.microsoft.com/office/powerpoint/2010/main" val="3622883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5165-27A1-4A03-A86A-1A63E4CB55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5F885A2-43D4-4F74-8DC1-27FD42A860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C81FFB-0582-482A-BC3B-C70F23707C02}"/>
              </a:ext>
            </a:extLst>
          </p:cNvPr>
          <p:cNvSpPr>
            <a:spLocks noGrp="1"/>
          </p:cNvSpPr>
          <p:nvPr>
            <p:ph type="dt" sz="half" idx="10"/>
          </p:nvPr>
        </p:nvSpPr>
        <p:spPr/>
        <p:txBody>
          <a:bodyPr/>
          <a:lstStyle/>
          <a:p>
            <a:fld id="{344A3F12-FC3B-45FF-B817-2F18D4F604C6}" type="datetimeFigureOut">
              <a:rPr lang="en-US" smtClean="0"/>
              <a:t>4/27/2020</a:t>
            </a:fld>
            <a:endParaRPr lang="en-US" dirty="0"/>
          </a:p>
        </p:txBody>
      </p:sp>
      <p:sp>
        <p:nvSpPr>
          <p:cNvPr id="5" name="Footer Placeholder 4">
            <a:extLst>
              <a:ext uri="{FF2B5EF4-FFF2-40B4-BE49-F238E27FC236}">
                <a16:creationId xmlns:a16="http://schemas.microsoft.com/office/drawing/2014/main" id="{E4F03908-DB01-4445-99CB-D6DD43801EF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3C2640-6BD2-4CC3-AA4F-CDDBA1E40071}"/>
              </a:ext>
            </a:extLst>
          </p:cNvPr>
          <p:cNvSpPr>
            <a:spLocks noGrp="1"/>
          </p:cNvSpPr>
          <p:nvPr>
            <p:ph type="sldNum" sz="quarter" idx="12"/>
          </p:nvPr>
        </p:nvSpPr>
        <p:spPr/>
        <p:txBody>
          <a:bodyPr/>
          <a:lstStyle/>
          <a:p>
            <a:fld id="{6A8F3B99-EC43-4490-A8E7-CD39014B3EF0}" type="slidenum">
              <a:rPr lang="en-US" smtClean="0"/>
              <a:t>‹#›</a:t>
            </a:fld>
            <a:endParaRPr lang="en-US" dirty="0"/>
          </a:p>
        </p:txBody>
      </p:sp>
    </p:spTree>
    <p:extLst>
      <p:ext uri="{BB962C8B-B14F-4D97-AF65-F5344CB8AC3E}">
        <p14:creationId xmlns:p14="http://schemas.microsoft.com/office/powerpoint/2010/main" val="2372732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71C761-5BB7-4FDF-A630-ADCB0D46D5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F655C9-BAF3-4940-AF90-619286EBE0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3D78CB-A8D7-4E6E-AEA5-57B8589C11C5}"/>
              </a:ext>
            </a:extLst>
          </p:cNvPr>
          <p:cNvSpPr>
            <a:spLocks noGrp="1"/>
          </p:cNvSpPr>
          <p:nvPr>
            <p:ph type="dt" sz="half" idx="10"/>
          </p:nvPr>
        </p:nvSpPr>
        <p:spPr/>
        <p:txBody>
          <a:bodyPr/>
          <a:lstStyle/>
          <a:p>
            <a:fld id="{344A3F12-FC3B-45FF-B817-2F18D4F604C6}" type="datetimeFigureOut">
              <a:rPr lang="en-US" smtClean="0"/>
              <a:t>4/27/2020</a:t>
            </a:fld>
            <a:endParaRPr lang="en-US" dirty="0"/>
          </a:p>
        </p:txBody>
      </p:sp>
      <p:sp>
        <p:nvSpPr>
          <p:cNvPr id="5" name="Footer Placeholder 4">
            <a:extLst>
              <a:ext uri="{FF2B5EF4-FFF2-40B4-BE49-F238E27FC236}">
                <a16:creationId xmlns:a16="http://schemas.microsoft.com/office/drawing/2014/main" id="{5C4581E0-6734-4C4A-9427-D0538C7E0A9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F187281-5107-4631-8379-17CFA7A461A1}"/>
              </a:ext>
            </a:extLst>
          </p:cNvPr>
          <p:cNvSpPr>
            <a:spLocks noGrp="1"/>
          </p:cNvSpPr>
          <p:nvPr>
            <p:ph type="sldNum" sz="quarter" idx="12"/>
          </p:nvPr>
        </p:nvSpPr>
        <p:spPr/>
        <p:txBody>
          <a:bodyPr/>
          <a:lstStyle/>
          <a:p>
            <a:fld id="{6A8F3B99-EC43-4490-A8E7-CD39014B3EF0}" type="slidenum">
              <a:rPr lang="en-US" smtClean="0"/>
              <a:t>‹#›</a:t>
            </a:fld>
            <a:endParaRPr lang="en-US" dirty="0"/>
          </a:p>
        </p:txBody>
      </p:sp>
    </p:spTree>
    <p:extLst>
      <p:ext uri="{BB962C8B-B14F-4D97-AF65-F5344CB8AC3E}">
        <p14:creationId xmlns:p14="http://schemas.microsoft.com/office/powerpoint/2010/main" val="2143638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AB44D-A2DF-4B07-ADC2-6FA39C2B36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2BDA70-8E3F-44AA-973E-8433FC1FBE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FB945D-28E0-40A8-9D3F-55AB4668B1C7}"/>
              </a:ext>
            </a:extLst>
          </p:cNvPr>
          <p:cNvSpPr>
            <a:spLocks noGrp="1"/>
          </p:cNvSpPr>
          <p:nvPr>
            <p:ph type="dt" sz="half" idx="10"/>
          </p:nvPr>
        </p:nvSpPr>
        <p:spPr/>
        <p:txBody>
          <a:bodyPr/>
          <a:lstStyle/>
          <a:p>
            <a:fld id="{344A3F12-FC3B-45FF-B817-2F18D4F604C6}" type="datetimeFigureOut">
              <a:rPr lang="en-US" smtClean="0"/>
              <a:t>4/27/2020</a:t>
            </a:fld>
            <a:endParaRPr lang="en-US" dirty="0"/>
          </a:p>
        </p:txBody>
      </p:sp>
      <p:sp>
        <p:nvSpPr>
          <p:cNvPr id="5" name="Footer Placeholder 4">
            <a:extLst>
              <a:ext uri="{FF2B5EF4-FFF2-40B4-BE49-F238E27FC236}">
                <a16:creationId xmlns:a16="http://schemas.microsoft.com/office/drawing/2014/main" id="{E92AC1D8-774C-4C9D-BBB5-04C2D93A04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043F8C-0A72-41BA-A5B3-41CBC4D21611}"/>
              </a:ext>
            </a:extLst>
          </p:cNvPr>
          <p:cNvSpPr>
            <a:spLocks noGrp="1"/>
          </p:cNvSpPr>
          <p:nvPr>
            <p:ph type="sldNum" sz="quarter" idx="12"/>
          </p:nvPr>
        </p:nvSpPr>
        <p:spPr/>
        <p:txBody>
          <a:bodyPr/>
          <a:lstStyle/>
          <a:p>
            <a:fld id="{6A8F3B99-EC43-4490-A8E7-CD39014B3EF0}" type="slidenum">
              <a:rPr lang="en-US" smtClean="0"/>
              <a:t>‹#›</a:t>
            </a:fld>
            <a:endParaRPr lang="en-US" dirty="0"/>
          </a:p>
        </p:txBody>
      </p:sp>
    </p:spTree>
    <p:extLst>
      <p:ext uri="{BB962C8B-B14F-4D97-AF65-F5344CB8AC3E}">
        <p14:creationId xmlns:p14="http://schemas.microsoft.com/office/powerpoint/2010/main" val="1748064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409B8-13B0-47A4-A11D-7CF431315F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DAE5B8-EBFD-4C8D-B660-A6D9D52E47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3E3868-DC06-4C78-A028-8FECC9836C34}"/>
              </a:ext>
            </a:extLst>
          </p:cNvPr>
          <p:cNvSpPr>
            <a:spLocks noGrp="1"/>
          </p:cNvSpPr>
          <p:nvPr>
            <p:ph type="dt" sz="half" idx="10"/>
          </p:nvPr>
        </p:nvSpPr>
        <p:spPr/>
        <p:txBody>
          <a:bodyPr/>
          <a:lstStyle/>
          <a:p>
            <a:fld id="{344A3F12-FC3B-45FF-B817-2F18D4F604C6}" type="datetimeFigureOut">
              <a:rPr lang="en-US" smtClean="0"/>
              <a:t>4/27/2020</a:t>
            </a:fld>
            <a:endParaRPr lang="en-US" dirty="0"/>
          </a:p>
        </p:txBody>
      </p:sp>
      <p:sp>
        <p:nvSpPr>
          <p:cNvPr id="5" name="Footer Placeholder 4">
            <a:extLst>
              <a:ext uri="{FF2B5EF4-FFF2-40B4-BE49-F238E27FC236}">
                <a16:creationId xmlns:a16="http://schemas.microsoft.com/office/drawing/2014/main" id="{24153D50-5AD0-4BB2-9BF7-32B79F0E19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030BC21-A5EF-4E07-8A52-1F708A1D38DA}"/>
              </a:ext>
            </a:extLst>
          </p:cNvPr>
          <p:cNvSpPr>
            <a:spLocks noGrp="1"/>
          </p:cNvSpPr>
          <p:nvPr>
            <p:ph type="sldNum" sz="quarter" idx="12"/>
          </p:nvPr>
        </p:nvSpPr>
        <p:spPr/>
        <p:txBody>
          <a:bodyPr/>
          <a:lstStyle/>
          <a:p>
            <a:fld id="{6A8F3B99-EC43-4490-A8E7-CD39014B3EF0}" type="slidenum">
              <a:rPr lang="en-US" smtClean="0"/>
              <a:t>‹#›</a:t>
            </a:fld>
            <a:endParaRPr lang="en-US" dirty="0"/>
          </a:p>
        </p:txBody>
      </p:sp>
    </p:spTree>
    <p:extLst>
      <p:ext uri="{BB962C8B-B14F-4D97-AF65-F5344CB8AC3E}">
        <p14:creationId xmlns:p14="http://schemas.microsoft.com/office/powerpoint/2010/main" val="803782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9052F-FD47-4B6E-B76F-B6A1857614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7D1719-B4C2-4393-9062-9A15FF7137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7E267E-F252-48A4-847A-35F849EBE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BBF617-5FA8-4395-8B71-333BC92124BE}"/>
              </a:ext>
            </a:extLst>
          </p:cNvPr>
          <p:cNvSpPr>
            <a:spLocks noGrp="1"/>
          </p:cNvSpPr>
          <p:nvPr>
            <p:ph type="dt" sz="half" idx="10"/>
          </p:nvPr>
        </p:nvSpPr>
        <p:spPr/>
        <p:txBody>
          <a:bodyPr/>
          <a:lstStyle/>
          <a:p>
            <a:fld id="{344A3F12-FC3B-45FF-B817-2F18D4F604C6}" type="datetimeFigureOut">
              <a:rPr lang="en-US" smtClean="0"/>
              <a:t>4/27/2020</a:t>
            </a:fld>
            <a:endParaRPr lang="en-US" dirty="0"/>
          </a:p>
        </p:txBody>
      </p:sp>
      <p:sp>
        <p:nvSpPr>
          <p:cNvPr id="6" name="Footer Placeholder 5">
            <a:extLst>
              <a:ext uri="{FF2B5EF4-FFF2-40B4-BE49-F238E27FC236}">
                <a16:creationId xmlns:a16="http://schemas.microsoft.com/office/drawing/2014/main" id="{67F43D40-683F-458F-9A57-D15CC20CCEB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13207A8-A8A4-49EE-8021-F909FEB24821}"/>
              </a:ext>
            </a:extLst>
          </p:cNvPr>
          <p:cNvSpPr>
            <a:spLocks noGrp="1"/>
          </p:cNvSpPr>
          <p:nvPr>
            <p:ph type="sldNum" sz="quarter" idx="12"/>
          </p:nvPr>
        </p:nvSpPr>
        <p:spPr/>
        <p:txBody>
          <a:bodyPr/>
          <a:lstStyle/>
          <a:p>
            <a:fld id="{6A8F3B99-EC43-4490-A8E7-CD39014B3EF0}" type="slidenum">
              <a:rPr lang="en-US" smtClean="0"/>
              <a:t>‹#›</a:t>
            </a:fld>
            <a:endParaRPr lang="en-US" dirty="0"/>
          </a:p>
        </p:txBody>
      </p:sp>
    </p:spTree>
    <p:extLst>
      <p:ext uri="{BB962C8B-B14F-4D97-AF65-F5344CB8AC3E}">
        <p14:creationId xmlns:p14="http://schemas.microsoft.com/office/powerpoint/2010/main" val="2621747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6D16D-A0A8-4D96-8118-E5D77A921D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5922844-F0F9-476E-99BD-AAFD72453E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5DC476-3878-4DCC-998D-4D9DB2B8CE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B3733CA-50C2-40D7-A39C-6FA6782C3F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CFD909-238F-40D2-9BB6-8AAF812F4F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EE550A9-07B1-477F-ADC3-14DC5E7A2FAF}"/>
              </a:ext>
            </a:extLst>
          </p:cNvPr>
          <p:cNvSpPr>
            <a:spLocks noGrp="1"/>
          </p:cNvSpPr>
          <p:nvPr>
            <p:ph type="dt" sz="half" idx="10"/>
          </p:nvPr>
        </p:nvSpPr>
        <p:spPr/>
        <p:txBody>
          <a:bodyPr/>
          <a:lstStyle/>
          <a:p>
            <a:fld id="{344A3F12-FC3B-45FF-B817-2F18D4F604C6}" type="datetimeFigureOut">
              <a:rPr lang="en-US" smtClean="0"/>
              <a:t>4/27/2020</a:t>
            </a:fld>
            <a:endParaRPr lang="en-US" dirty="0"/>
          </a:p>
        </p:txBody>
      </p:sp>
      <p:sp>
        <p:nvSpPr>
          <p:cNvPr id="8" name="Footer Placeholder 7">
            <a:extLst>
              <a:ext uri="{FF2B5EF4-FFF2-40B4-BE49-F238E27FC236}">
                <a16:creationId xmlns:a16="http://schemas.microsoft.com/office/drawing/2014/main" id="{73A48E0A-E34C-4924-A379-7FA84433EEB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A962571-0076-41DC-95DF-32ABA8FD1779}"/>
              </a:ext>
            </a:extLst>
          </p:cNvPr>
          <p:cNvSpPr>
            <a:spLocks noGrp="1"/>
          </p:cNvSpPr>
          <p:nvPr>
            <p:ph type="sldNum" sz="quarter" idx="12"/>
          </p:nvPr>
        </p:nvSpPr>
        <p:spPr/>
        <p:txBody>
          <a:bodyPr/>
          <a:lstStyle/>
          <a:p>
            <a:fld id="{6A8F3B99-EC43-4490-A8E7-CD39014B3EF0}" type="slidenum">
              <a:rPr lang="en-US" smtClean="0"/>
              <a:t>‹#›</a:t>
            </a:fld>
            <a:endParaRPr lang="en-US" dirty="0"/>
          </a:p>
        </p:txBody>
      </p:sp>
    </p:spTree>
    <p:extLst>
      <p:ext uri="{BB962C8B-B14F-4D97-AF65-F5344CB8AC3E}">
        <p14:creationId xmlns:p14="http://schemas.microsoft.com/office/powerpoint/2010/main" val="3284795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4EECD-C5FF-4CA3-AA40-0472A0D3EC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449051-1EC1-4D29-823D-43948FD208C2}"/>
              </a:ext>
            </a:extLst>
          </p:cNvPr>
          <p:cNvSpPr>
            <a:spLocks noGrp="1"/>
          </p:cNvSpPr>
          <p:nvPr>
            <p:ph type="dt" sz="half" idx="10"/>
          </p:nvPr>
        </p:nvSpPr>
        <p:spPr/>
        <p:txBody>
          <a:bodyPr/>
          <a:lstStyle/>
          <a:p>
            <a:fld id="{344A3F12-FC3B-45FF-B817-2F18D4F604C6}" type="datetimeFigureOut">
              <a:rPr lang="en-US" smtClean="0"/>
              <a:t>4/27/2020</a:t>
            </a:fld>
            <a:endParaRPr lang="en-US" dirty="0"/>
          </a:p>
        </p:txBody>
      </p:sp>
      <p:sp>
        <p:nvSpPr>
          <p:cNvPr id="4" name="Footer Placeholder 3">
            <a:extLst>
              <a:ext uri="{FF2B5EF4-FFF2-40B4-BE49-F238E27FC236}">
                <a16:creationId xmlns:a16="http://schemas.microsoft.com/office/drawing/2014/main" id="{4C1600C0-4E06-483E-8CFD-56F06B12E1F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2C3CD8E-517E-418C-A9B7-A7B78FDD3AAD}"/>
              </a:ext>
            </a:extLst>
          </p:cNvPr>
          <p:cNvSpPr>
            <a:spLocks noGrp="1"/>
          </p:cNvSpPr>
          <p:nvPr>
            <p:ph type="sldNum" sz="quarter" idx="12"/>
          </p:nvPr>
        </p:nvSpPr>
        <p:spPr/>
        <p:txBody>
          <a:bodyPr/>
          <a:lstStyle/>
          <a:p>
            <a:fld id="{6A8F3B99-EC43-4490-A8E7-CD39014B3EF0}" type="slidenum">
              <a:rPr lang="en-US" smtClean="0"/>
              <a:t>‹#›</a:t>
            </a:fld>
            <a:endParaRPr lang="en-US" dirty="0"/>
          </a:p>
        </p:txBody>
      </p:sp>
    </p:spTree>
    <p:extLst>
      <p:ext uri="{BB962C8B-B14F-4D97-AF65-F5344CB8AC3E}">
        <p14:creationId xmlns:p14="http://schemas.microsoft.com/office/powerpoint/2010/main" val="249265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FD5184-E5DD-4E55-82DB-C87B1E6751FB}"/>
              </a:ext>
            </a:extLst>
          </p:cNvPr>
          <p:cNvSpPr>
            <a:spLocks noGrp="1"/>
          </p:cNvSpPr>
          <p:nvPr>
            <p:ph type="dt" sz="half" idx="10"/>
          </p:nvPr>
        </p:nvSpPr>
        <p:spPr/>
        <p:txBody>
          <a:bodyPr/>
          <a:lstStyle/>
          <a:p>
            <a:fld id="{344A3F12-FC3B-45FF-B817-2F18D4F604C6}" type="datetimeFigureOut">
              <a:rPr lang="en-US" smtClean="0"/>
              <a:t>4/27/2020</a:t>
            </a:fld>
            <a:endParaRPr lang="en-US" dirty="0"/>
          </a:p>
        </p:txBody>
      </p:sp>
      <p:sp>
        <p:nvSpPr>
          <p:cNvPr id="3" name="Footer Placeholder 2">
            <a:extLst>
              <a:ext uri="{FF2B5EF4-FFF2-40B4-BE49-F238E27FC236}">
                <a16:creationId xmlns:a16="http://schemas.microsoft.com/office/drawing/2014/main" id="{C1314B18-8281-4788-8510-92D83ACFC8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6858661-FA35-4445-AE5B-1C0E5E0ABE93}"/>
              </a:ext>
            </a:extLst>
          </p:cNvPr>
          <p:cNvSpPr>
            <a:spLocks noGrp="1"/>
          </p:cNvSpPr>
          <p:nvPr>
            <p:ph type="sldNum" sz="quarter" idx="12"/>
          </p:nvPr>
        </p:nvSpPr>
        <p:spPr/>
        <p:txBody>
          <a:bodyPr/>
          <a:lstStyle/>
          <a:p>
            <a:fld id="{6A8F3B99-EC43-4490-A8E7-CD39014B3EF0}" type="slidenum">
              <a:rPr lang="en-US" smtClean="0"/>
              <a:t>‹#›</a:t>
            </a:fld>
            <a:endParaRPr lang="en-US" dirty="0"/>
          </a:p>
        </p:txBody>
      </p:sp>
    </p:spTree>
    <p:extLst>
      <p:ext uri="{BB962C8B-B14F-4D97-AF65-F5344CB8AC3E}">
        <p14:creationId xmlns:p14="http://schemas.microsoft.com/office/powerpoint/2010/main" val="2983544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61FB2-E7AF-4DA6-856D-8176AED073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2D81094-8F21-4A66-B740-03AA555C77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92AB32-609C-40B9-AF4B-5310AFF30B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07ED9E-3D4F-4C3D-A8C3-79C7BD88E26B}"/>
              </a:ext>
            </a:extLst>
          </p:cNvPr>
          <p:cNvSpPr>
            <a:spLocks noGrp="1"/>
          </p:cNvSpPr>
          <p:nvPr>
            <p:ph type="dt" sz="half" idx="10"/>
          </p:nvPr>
        </p:nvSpPr>
        <p:spPr/>
        <p:txBody>
          <a:bodyPr/>
          <a:lstStyle/>
          <a:p>
            <a:fld id="{344A3F12-FC3B-45FF-B817-2F18D4F604C6}" type="datetimeFigureOut">
              <a:rPr lang="en-US" smtClean="0"/>
              <a:t>4/27/2020</a:t>
            </a:fld>
            <a:endParaRPr lang="en-US" dirty="0"/>
          </a:p>
        </p:txBody>
      </p:sp>
      <p:sp>
        <p:nvSpPr>
          <p:cNvPr id="6" name="Footer Placeholder 5">
            <a:extLst>
              <a:ext uri="{FF2B5EF4-FFF2-40B4-BE49-F238E27FC236}">
                <a16:creationId xmlns:a16="http://schemas.microsoft.com/office/drawing/2014/main" id="{DE49B5A2-5322-4130-9161-8ADF7E1C4D2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A48B43C-D94D-471C-8C4B-82B2F3F10E8F}"/>
              </a:ext>
            </a:extLst>
          </p:cNvPr>
          <p:cNvSpPr>
            <a:spLocks noGrp="1"/>
          </p:cNvSpPr>
          <p:nvPr>
            <p:ph type="sldNum" sz="quarter" idx="12"/>
          </p:nvPr>
        </p:nvSpPr>
        <p:spPr/>
        <p:txBody>
          <a:bodyPr/>
          <a:lstStyle/>
          <a:p>
            <a:fld id="{6A8F3B99-EC43-4490-A8E7-CD39014B3EF0}" type="slidenum">
              <a:rPr lang="en-US" smtClean="0"/>
              <a:t>‹#›</a:t>
            </a:fld>
            <a:endParaRPr lang="en-US" dirty="0"/>
          </a:p>
        </p:txBody>
      </p:sp>
    </p:spTree>
    <p:extLst>
      <p:ext uri="{BB962C8B-B14F-4D97-AF65-F5344CB8AC3E}">
        <p14:creationId xmlns:p14="http://schemas.microsoft.com/office/powerpoint/2010/main" val="2447354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3B174-8909-413A-8E66-CA3EEC098C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1A2A24-2490-4299-9F5E-672898E0C8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C2032A-8F32-4C45-B3D1-90248577C6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BE7E29-98D4-4EF0-8B7D-08214094BEF1}"/>
              </a:ext>
            </a:extLst>
          </p:cNvPr>
          <p:cNvSpPr>
            <a:spLocks noGrp="1"/>
          </p:cNvSpPr>
          <p:nvPr>
            <p:ph type="dt" sz="half" idx="10"/>
          </p:nvPr>
        </p:nvSpPr>
        <p:spPr/>
        <p:txBody>
          <a:bodyPr/>
          <a:lstStyle/>
          <a:p>
            <a:fld id="{344A3F12-FC3B-45FF-B817-2F18D4F604C6}" type="datetimeFigureOut">
              <a:rPr lang="en-US" smtClean="0"/>
              <a:t>4/27/2020</a:t>
            </a:fld>
            <a:endParaRPr lang="en-US" dirty="0"/>
          </a:p>
        </p:txBody>
      </p:sp>
      <p:sp>
        <p:nvSpPr>
          <p:cNvPr id="6" name="Footer Placeholder 5">
            <a:extLst>
              <a:ext uri="{FF2B5EF4-FFF2-40B4-BE49-F238E27FC236}">
                <a16:creationId xmlns:a16="http://schemas.microsoft.com/office/drawing/2014/main" id="{F8149FA1-DF9D-4726-B959-E118DAF2AD4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21DF7CE-817D-444F-B7CD-3B55486D3825}"/>
              </a:ext>
            </a:extLst>
          </p:cNvPr>
          <p:cNvSpPr>
            <a:spLocks noGrp="1"/>
          </p:cNvSpPr>
          <p:nvPr>
            <p:ph type="sldNum" sz="quarter" idx="12"/>
          </p:nvPr>
        </p:nvSpPr>
        <p:spPr/>
        <p:txBody>
          <a:bodyPr/>
          <a:lstStyle/>
          <a:p>
            <a:fld id="{6A8F3B99-EC43-4490-A8E7-CD39014B3EF0}" type="slidenum">
              <a:rPr lang="en-US" smtClean="0"/>
              <a:t>‹#›</a:t>
            </a:fld>
            <a:endParaRPr lang="en-US" dirty="0"/>
          </a:p>
        </p:txBody>
      </p:sp>
    </p:spTree>
    <p:extLst>
      <p:ext uri="{BB962C8B-B14F-4D97-AF65-F5344CB8AC3E}">
        <p14:creationId xmlns:p14="http://schemas.microsoft.com/office/powerpoint/2010/main" val="1349061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8FEE09-CC34-43DE-8491-D7C081FC64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B9FF88-3A37-4717-A94F-2EDC540C79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51FEA2-107D-4116-ADDF-9C7B5BBCAE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A3F12-FC3B-45FF-B817-2F18D4F604C6}" type="datetimeFigureOut">
              <a:rPr lang="en-US" smtClean="0"/>
              <a:t>4/27/2020</a:t>
            </a:fld>
            <a:endParaRPr lang="en-US" dirty="0"/>
          </a:p>
        </p:txBody>
      </p:sp>
      <p:sp>
        <p:nvSpPr>
          <p:cNvPr id="5" name="Footer Placeholder 4">
            <a:extLst>
              <a:ext uri="{FF2B5EF4-FFF2-40B4-BE49-F238E27FC236}">
                <a16:creationId xmlns:a16="http://schemas.microsoft.com/office/drawing/2014/main" id="{A17E5A51-2533-4606-BDFC-688AC1C6C4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43FEB31-E641-4BD4-854C-D1A47CC86C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8F3B99-EC43-4490-A8E7-CD39014B3EF0}" type="slidenum">
              <a:rPr lang="en-US" smtClean="0"/>
              <a:t>‹#›</a:t>
            </a:fld>
            <a:endParaRPr lang="en-US" dirty="0"/>
          </a:p>
        </p:txBody>
      </p:sp>
    </p:spTree>
    <p:extLst>
      <p:ext uri="{BB962C8B-B14F-4D97-AF65-F5344CB8AC3E}">
        <p14:creationId xmlns:p14="http://schemas.microsoft.com/office/powerpoint/2010/main" val="3107288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2C6C9-8A93-4E22-A033-B0450F55C33B}"/>
              </a:ext>
            </a:extLst>
          </p:cNvPr>
          <p:cNvSpPr>
            <a:spLocks noGrp="1"/>
          </p:cNvSpPr>
          <p:nvPr>
            <p:ph type="ctrTitle"/>
          </p:nvPr>
        </p:nvSpPr>
        <p:spPr/>
        <p:txBody>
          <a:bodyPr/>
          <a:lstStyle/>
          <a:p>
            <a:r>
              <a:rPr lang="en-US" dirty="0"/>
              <a:t>Philippians Devotions</a:t>
            </a:r>
          </a:p>
        </p:txBody>
      </p:sp>
      <p:sp>
        <p:nvSpPr>
          <p:cNvPr id="3" name="Subtitle 2">
            <a:extLst>
              <a:ext uri="{FF2B5EF4-FFF2-40B4-BE49-F238E27FC236}">
                <a16:creationId xmlns:a16="http://schemas.microsoft.com/office/drawing/2014/main" id="{EE0FC64B-9420-4D1C-8F6B-4E5BE9C5E8BC}"/>
              </a:ext>
            </a:extLst>
          </p:cNvPr>
          <p:cNvSpPr>
            <a:spLocks noGrp="1"/>
          </p:cNvSpPr>
          <p:nvPr>
            <p:ph type="subTitle" idx="1"/>
          </p:nvPr>
        </p:nvSpPr>
        <p:spPr/>
        <p:txBody>
          <a:bodyPr/>
          <a:lstStyle/>
          <a:p>
            <a:r>
              <a:rPr lang="en-US" dirty="0"/>
              <a:t>Day 1</a:t>
            </a:r>
          </a:p>
        </p:txBody>
      </p:sp>
    </p:spTree>
    <p:extLst>
      <p:ext uri="{BB962C8B-B14F-4D97-AF65-F5344CB8AC3E}">
        <p14:creationId xmlns:p14="http://schemas.microsoft.com/office/powerpoint/2010/main" val="2474831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006"/>
            <a:ext cx="12192000" cy="6768147"/>
          </a:xfrm>
          <a:solidFill>
            <a:schemeClr val="bg1"/>
          </a:solidFill>
        </p:spPr>
        <p:txBody>
          <a:bodyPr anchor="t"/>
          <a:lstStyle/>
          <a:p>
            <a:r>
              <a:rPr lang="en-US" b="1" u="sng" dirty="0"/>
              <a:t>PHILIPPIANS</a:t>
            </a:r>
          </a:p>
        </p:txBody>
      </p:sp>
      <p:sp>
        <p:nvSpPr>
          <p:cNvPr id="4" name="Oval 3"/>
          <p:cNvSpPr/>
          <p:nvPr/>
        </p:nvSpPr>
        <p:spPr>
          <a:xfrm>
            <a:off x="4240069" y="2488553"/>
            <a:ext cx="2604655" cy="18657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567994" y="2630917"/>
            <a:ext cx="1967345" cy="1601331"/>
          </a:xfrm>
          <a:prstGeom prst="ellipse">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sz="4400" b="1" dirty="0"/>
              <a:t>JOY</a:t>
            </a:r>
          </a:p>
          <a:p>
            <a:pPr algn="ctr"/>
            <a:r>
              <a:rPr lang="en-US" sz="2400" b="1" dirty="0"/>
              <a:t>4:4</a:t>
            </a:r>
          </a:p>
        </p:txBody>
      </p:sp>
      <p:sp>
        <p:nvSpPr>
          <p:cNvPr id="8" name="Rectangle: Rounded Corners 7"/>
          <p:cNvSpPr/>
          <p:nvPr/>
        </p:nvSpPr>
        <p:spPr>
          <a:xfrm>
            <a:off x="4367068" y="5107240"/>
            <a:ext cx="2477654" cy="15377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4507345" y="5181599"/>
            <a:ext cx="2105891" cy="1464231"/>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000" b="1" dirty="0"/>
              <a:t>KNOWING </a:t>
            </a:r>
          </a:p>
          <a:p>
            <a:pPr algn="ctr"/>
            <a:r>
              <a:rPr lang="en-US" sz="2000" b="1" u="sng" dirty="0"/>
              <a:t>CHRIST</a:t>
            </a:r>
          </a:p>
          <a:p>
            <a:pPr algn="ctr"/>
            <a:r>
              <a:rPr lang="en-US" sz="2000" b="1" dirty="0"/>
              <a:t>3:1-14</a:t>
            </a:r>
          </a:p>
          <a:p>
            <a:pPr algn="ctr"/>
            <a:r>
              <a:rPr lang="en-US" sz="2000" b="1" dirty="0"/>
              <a:t>4:13-14</a:t>
            </a:r>
          </a:p>
        </p:txBody>
      </p:sp>
      <p:cxnSp>
        <p:nvCxnSpPr>
          <p:cNvPr id="17" name="Straight Arrow Connector 16"/>
          <p:cNvCxnSpPr/>
          <p:nvPr/>
        </p:nvCxnSpPr>
        <p:spPr>
          <a:xfrm flipH="1">
            <a:off x="3498850" y="4075145"/>
            <a:ext cx="868218" cy="61883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8" name="Rectangle: Rounded Corners 17"/>
          <p:cNvSpPr/>
          <p:nvPr/>
        </p:nvSpPr>
        <p:spPr>
          <a:xfrm>
            <a:off x="1060174" y="4590964"/>
            <a:ext cx="2143173" cy="17130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1224378" y="4786120"/>
            <a:ext cx="1869207" cy="1328023"/>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b="1" u="sng" dirty="0"/>
              <a:t>LOVE and UNITY</a:t>
            </a:r>
            <a:endParaRPr lang="en-US" b="1" dirty="0"/>
          </a:p>
          <a:p>
            <a:pPr algn="ctr"/>
            <a:r>
              <a:rPr lang="en-US" b="1" dirty="0"/>
              <a:t>1:8- 9</a:t>
            </a:r>
          </a:p>
          <a:p>
            <a:pPr algn="ctr"/>
            <a:r>
              <a:rPr lang="en-US" b="1" dirty="0"/>
              <a:t>2:1-8</a:t>
            </a:r>
          </a:p>
          <a:p>
            <a:pPr algn="ctr"/>
            <a:r>
              <a:rPr lang="en-US" b="1" dirty="0"/>
              <a:t>4:2-5</a:t>
            </a:r>
          </a:p>
        </p:txBody>
      </p:sp>
      <p:sp>
        <p:nvSpPr>
          <p:cNvPr id="20" name="Rectangle: Rounded Corners 19"/>
          <p:cNvSpPr/>
          <p:nvPr/>
        </p:nvSpPr>
        <p:spPr>
          <a:xfrm>
            <a:off x="674255" y="2992582"/>
            <a:ext cx="2032000" cy="10621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6" name="Straight Arrow Connector 25"/>
          <p:cNvCxnSpPr/>
          <p:nvPr/>
        </p:nvCxnSpPr>
        <p:spPr>
          <a:xfrm flipH="1">
            <a:off x="2830947" y="3389745"/>
            <a:ext cx="113145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7" name="TextBox 26"/>
          <p:cNvSpPr txBox="1"/>
          <p:nvPr/>
        </p:nvSpPr>
        <p:spPr>
          <a:xfrm>
            <a:off x="798945" y="3180800"/>
            <a:ext cx="1791855" cy="783193"/>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000" b="1" u="sng" dirty="0"/>
              <a:t>2</a:t>
            </a:r>
            <a:r>
              <a:rPr lang="en-US" sz="2000" b="1" u="sng" baseline="30000" dirty="0"/>
              <a:t>ND</a:t>
            </a:r>
            <a:r>
              <a:rPr lang="en-US" sz="2000" b="1" u="sng" dirty="0"/>
              <a:t> COMING</a:t>
            </a:r>
          </a:p>
          <a:p>
            <a:pPr algn="ctr"/>
            <a:r>
              <a:rPr lang="en-US" sz="2000" b="1" dirty="0"/>
              <a:t>3:17 -4:3</a:t>
            </a:r>
          </a:p>
        </p:txBody>
      </p:sp>
      <p:sp>
        <p:nvSpPr>
          <p:cNvPr id="28" name="Left Brace 27"/>
          <p:cNvSpPr/>
          <p:nvPr/>
        </p:nvSpPr>
        <p:spPr>
          <a:xfrm>
            <a:off x="259774" y="626327"/>
            <a:ext cx="355599" cy="1514764"/>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30" name="Right Brace 29"/>
          <p:cNvSpPr/>
          <p:nvPr/>
        </p:nvSpPr>
        <p:spPr>
          <a:xfrm flipV="1">
            <a:off x="3592945" y="626327"/>
            <a:ext cx="230909" cy="1514764"/>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31" name="TextBox 30"/>
          <p:cNvSpPr txBox="1"/>
          <p:nvPr/>
        </p:nvSpPr>
        <p:spPr>
          <a:xfrm>
            <a:off x="615373" y="711200"/>
            <a:ext cx="2977572"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b="1" u="sng" dirty="0"/>
              <a:t>PURPOSE</a:t>
            </a:r>
          </a:p>
          <a:p>
            <a:pPr algn="ctr"/>
            <a:r>
              <a:rPr lang="en-US" b="1" dirty="0"/>
              <a:t>PAUL’S LETTER TO RELIEVE ANXIETY AND TO SAY </a:t>
            </a:r>
          </a:p>
          <a:p>
            <a:pPr algn="ctr"/>
            <a:r>
              <a:rPr lang="en-US" b="1" dirty="0"/>
              <a:t>THANK YOU</a:t>
            </a:r>
          </a:p>
          <a:p>
            <a:pPr algn="ctr"/>
            <a:r>
              <a:rPr lang="en-US" b="1" dirty="0"/>
              <a:t>4:10</a:t>
            </a:r>
          </a:p>
        </p:txBody>
      </p:sp>
      <p:sp>
        <p:nvSpPr>
          <p:cNvPr id="32" name="Left Brace 31"/>
          <p:cNvSpPr/>
          <p:nvPr/>
        </p:nvSpPr>
        <p:spPr>
          <a:xfrm>
            <a:off x="8977745" y="276159"/>
            <a:ext cx="164685" cy="91440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33" name="Right Brace 32"/>
          <p:cNvSpPr/>
          <p:nvPr/>
        </p:nvSpPr>
        <p:spPr>
          <a:xfrm>
            <a:off x="11640958" y="272414"/>
            <a:ext cx="197011" cy="973563"/>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34" name="TextBox 33"/>
          <p:cNvSpPr txBox="1"/>
          <p:nvPr/>
        </p:nvSpPr>
        <p:spPr>
          <a:xfrm>
            <a:off x="9142430" y="346224"/>
            <a:ext cx="2455395"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b="1" u="sng" dirty="0"/>
              <a:t>Application</a:t>
            </a:r>
          </a:p>
          <a:p>
            <a:pPr algn="ctr"/>
            <a:r>
              <a:rPr lang="en-US" b="1" dirty="0"/>
              <a:t>CHRISTIAN EXPERIENCE</a:t>
            </a:r>
          </a:p>
          <a:p>
            <a:pPr algn="ctr"/>
            <a:r>
              <a:rPr lang="en-US" b="1" dirty="0"/>
              <a:t> 1:21</a:t>
            </a:r>
          </a:p>
        </p:txBody>
      </p:sp>
      <p:sp>
        <p:nvSpPr>
          <p:cNvPr id="35" name="Rounded Rectangle 34"/>
          <p:cNvSpPr/>
          <p:nvPr/>
        </p:nvSpPr>
        <p:spPr>
          <a:xfrm>
            <a:off x="4375726" y="942109"/>
            <a:ext cx="2604636" cy="11378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p:cNvSpPr txBox="1"/>
          <p:nvPr/>
        </p:nvSpPr>
        <p:spPr>
          <a:xfrm>
            <a:off x="4433211" y="993394"/>
            <a:ext cx="2489666" cy="1021556"/>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b="1" u="sng" dirty="0"/>
              <a:t>PARTNERSHIP</a:t>
            </a:r>
          </a:p>
          <a:p>
            <a:r>
              <a:rPr lang="en-US" b="1" dirty="0"/>
              <a:t>1:5-8   2:12-16   3:10-16</a:t>
            </a:r>
          </a:p>
        </p:txBody>
      </p:sp>
      <p:cxnSp>
        <p:nvCxnSpPr>
          <p:cNvPr id="38" name="Straight Arrow Connector 37"/>
          <p:cNvCxnSpPr/>
          <p:nvPr/>
        </p:nvCxnSpPr>
        <p:spPr>
          <a:xfrm flipV="1">
            <a:off x="5542396" y="2117007"/>
            <a:ext cx="0" cy="3398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9" name="Rectangle: Rounded Corners 38"/>
          <p:cNvSpPr/>
          <p:nvPr/>
        </p:nvSpPr>
        <p:spPr>
          <a:xfrm>
            <a:off x="7572090" y="1571883"/>
            <a:ext cx="2136772" cy="1138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1" name="Straight Arrow Connector 40"/>
          <p:cNvCxnSpPr/>
          <p:nvPr/>
        </p:nvCxnSpPr>
        <p:spPr>
          <a:xfrm flipV="1">
            <a:off x="6338459" y="2319979"/>
            <a:ext cx="1127413" cy="27385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2" name="TextBox 41"/>
          <p:cNvSpPr txBox="1"/>
          <p:nvPr/>
        </p:nvSpPr>
        <p:spPr>
          <a:xfrm>
            <a:off x="7677153" y="1650878"/>
            <a:ext cx="1921163" cy="1021556"/>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b="1" u="sng" dirty="0"/>
              <a:t>GOSPEL</a:t>
            </a:r>
          </a:p>
          <a:p>
            <a:pPr algn="ctr"/>
            <a:r>
              <a:rPr lang="en-US" b="1" dirty="0"/>
              <a:t>1:5,7,12,17,27</a:t>
            </a:r>
          </a:p>
          <a:p>
            <a:pPr algn="ctr"/>
            <a:r>
              <a:rPr lang="en-US" b="1" dirty="0"/>
              <a:t>4:3,15</a:t>
            </a:r>
          </a:p>
        </p:txBody>
      </p:sp>
      <p:sp>
        <p:nvSpPr>
          <p:cNvPr id="43" name="Rectangle: Rounded Corners 42"/>
          <p:cNvSpPr/>
          <p:nvPr/>
        </p:nvSpPr>
        <p:spPr>
          <a:xfrm>
            <a:off x="8191537" y="3091622"/>
            <a:ext cx="2013075" cy="15355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p:cNvSpPr txBox="1"/>
          <p:nvPr/>
        </p:nvSpPr>
        <p:spPr>
          <a:xfrm>
            <a:off x="8444924" y="3266380"/>
            <a:ext cx="1550553" cy="1328023"/>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b="1" u="sng" dirty="0"/>
              <a:t>SUFFERING </a:t>
            </a:r>
            <a:r>
              <a:rPr lang="en-US" b="1" dirty="0"/>
              <a:t>1:12-14</a:t>
            </a:r>
          </a:p>
          <a:p>
            <a:pPr algn="ctr"/>
            <a:r>
              <a:rPr lang="en-US" b="1" dirty="0"/>
              <a:t>4:4-9</a:t>
            </a:r>
          </a:p>
          <a:p>
            <a:pPr algn="ctr"/>
            <a:r>
              <a:rPr lang="en-US" b="1" dirty="0"/>
              <a:t>“ANXIETY”</a:t>
            </a:r>
          </a:p>
        </p:txBody>
      </p:sp>
      <p:cxnSp>
        <p:nvCxnSpPr>
          <p:cNvPr id="46" name="Straight Arrow Connector 45"/>
          <p:cNvCxnSpPr/>
          <p:nvPr/>
        </p:nvCxnSpPr>
        <p:spPr>
          <a:xfrm>
            <a:off x="6881091" y="3389745"/>
            <a:ext cx="1016000" cy="2955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7" name="Rounded Rectangle 46"/>
          <p:cNvSpPr/>
          <p:nvPr/>
        </p:nvSpPr>
        <p:spPr>
          <a:xfrm>
            <a:off x="7555885" y="5025471"/>
            <a:ext cx="1645305" cy="13683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p:cNvSpPr txBox="1"/>
          <p:nvPr/>
        </p:nvSpPr>
        <p:spPr>
          <a:xfrm>
            <a:off x="7739204" y="5051242"/>
            <a:ext cx="1278666" cy="1316415"/>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b="1" u="sng" dirty="0"/>
              <a:t>GIVING</a:t>
            </a:r>
          </a:p>
          <a:p>
            <a:pPr algn="ctr"/>
            <a:r>
              <a:rPr lang="en-US" b="1" dirty="0"/>
              <a:t>2:4-11</a:t>
            </a:r>
          </a:p>
          <a:p>
            <a:pPr algn="ctr"/>
            <a:r>
              <a:rPr lang="en-US" b="1" dirty="0"/>
              <a:t>2:17-18</a:t>
            </a:r>
          </a:p>
          <a:p>
            <a:pPr algn="ctr"/>
            <a:r>
              <a:rPr lang="en-US" b="1" dirty="0"/>
              <a:t>4:18</a:t>
            </a:r>
          </a:p>
        </p:txBody>
      </p:sp>
      <p:cxnSp>
        <p:nvCxnSpPr>
          <p:cNvPr id="50" name="Straight Arrow Connector 49"/>
          <p:cNvCxnSpPr>
            <a:cxnSpLocks/>
          </p:cNvCxnSpPr>
          <p:nvPr/>
        </p:nvCxnSpPr>
        <p:spPr>
          <a:xfrm>
            <a:off x="6742545" y="4051129"/>
            <a:ext cx="843398" cy="9540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2" name="Straight Arrow Connector 51"/>
          <p:cNvCxnSpPr>
            <a:cxnSpLocks/>
          </p:cNvCxnSpPr>
          <p:nvPr/>
        </p:nvCxnSpPr>
        <p:spPr>
          <a:xfrm>
            <a:off x="5477164" y="4467138"/>
            <a:ext cx="0" cy="58410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50896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D4214-BF74-4799-A55B-0EEFCEECDBBF}"/>
              </a:ext>
            </a:extLst>
          </p:cNvPr>
          <p:cNvSpPr>
            <a:spLocks noGrp="1"/>
          </p:cNvSpPr>
          <p:nvPr>
            <p:ph type="title"/>
          </p:nvPr>
        </p:nvSpPr>
        <p:spPr/>
        <p:txBody>
          <a:bodyPr/>
          <a:lstStyle/>
          <a:p>
            <a:r>
              <a:rPr lang="en-US" dirty="0"/>
              <a:t>It should be one of Joy</a:t>
            </a:r>
          </a:p>
        </p:txBody>
      </p:sp>
      <p:sp>
        <p:nvSpPr>
          <p:cNvPr id="3" name="Content Placeholder 2">
            <a:extLst>
              <a:ext uri="{FF2B5EF4-FFF2-40B4-BE49-F238E27FC236}">
                <a16:creationId xmlns:a16="http://schemas.microsoft.com/office/drawing/2014/main" id="{939083C2-340B-4890-8C67-EE2DA7F2153B}"/>
              </a:ext>
            </a:extLst>
          </p:cNvPr>
          <p:cNvSpPr>
            <a:spLocks noGrp="1"/>
          </p:cNvSpPr>
          <p:nvPr>
            <p:ph idx="1"/>
          </p:nvPr>
        </p:nvSpPr>
        <p:spPr/>
        <p:txBody>
          <a:bodyPr>
            <a:normAutofit/>
          </a:bodyPr>
          <a:lstStyle/>
          <a:p>
            <a:r>
              <a:rPr lang="en-US" sz="5400" b="1" baseline="30000" dirty="0" err="1"/>
              <a:t>Chp</a:t>
            </a:r>
            <a:r>
              <a:rPr lang="en-US" sz="5400" b="1" baseline="30000" dirty="0"/>
              <a:t> 4:4 </a:t>
            </a:r>
            <a:r>
              <a:rPr lang="en-US" sz="5400" dirty="0"/>
              <a:t>Rejoice in the Lord always: and again I say, Rejoice.</a:t>
            </a:r>
          </a:p>
        </p:txBody>
      </p:sp>
    </p:spTree>
    <p:extLst>
      <p:ext uri="{BB962C8B-B14F-4D97-AF65-F5344CB8AC3E}">
        <p14:creationId xmlns:p14="http://schemas.microsoft.com/office/powerpoint/2010/main" val="1069171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774" y="0"/>
            <a:ext cx="12192000" cy="6768147"/>
          </a:xfrm>
          <a:solidFill>
            <a:schemeClr val="bg1"/>
          </a:solidFill>
        </p:spPr>
        <p:txBody>
          <a:bodyPr anchor="t"/>
          <a:lstStyle/>
          <a:p>
            <a:r>
              <a:rPr lang="en-US" b="1" u="sng" dirty="0"/>
              <a:t>PHILIPPIANS</a:t>
            </a:r>
          </a:p>
        </p:txBody>
      </p:sp>
      <p:sp>
        <p:nvSpPr>
          <p:cNvPr id="4" name="Oval 3"/>
          <p:cNvSpPr/>
          <p:nvPr/>
        </p:nvSpPr>
        <p:spPr>
          <a:xfrm>
            <a:off x="4240069" y="2488553"/>
            <a:ext cx="2604655" cy="18657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567994" y="2630917"/>
            <a:ext cx="1967345" cy="1601331"/>
          </a:xfrm>
          <a:prstGeom prst="ellipse">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sz="4400" b="1" dirty="0"/>
              <a:t>JOY</a:t>
            </a:r>
          </a:p>
          <a:p>
            <a:pPr algn="ctr"/>
            <a:r>
              <a:rPr lang="en-US" sz="2400" b="1" dirty="0"/>
              <a:t>4:4</a:t>
            </a:r>
          </a:p>
        </p:txBody>
      </p:sp>
      <p:sp>
        <p:nvSpPr>
          <p:cNvPr id="28" name="Left Brace 27"/>
          <p:cNvSpPr/>
          <p:nvPr/>
        </p:nvSpPr>
        <p:spPr>
          <a:xfrm>
            <a:off x="259774" y="626327"/>
            <a:ext cx="355599" cy="1514764"/>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30" name="Right Brace 29"/>
          <p:cNvSpPr/>
          <p:nvPr/>
        </p:nvSpPr>
        <p:spPr>
          <a:xfrm flipV="1">
            <a:off x="3592945" y="626327"/>
            <a:ext cx="230909" cy="1514764"/>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31" name="TextBox 30"/>
          <p:cNvSpPr txBox="1"/>
          <p:nvPr/>
        </p:nvSpPr>
        <p:spPr>
          <a:xfrm>
            <a:off x="615373" y="711200"/>
            <a:ext cx="2977572"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b="1" u="sng" dirty="0"/>
              <a:t>PURPOSE</a:t>
            </a:r>
          </a:p>
          <a:p>
            <a:pPr algn="ctr"/>
            <a:r>
              <a:rPr lang="en-US" b="1" dirty="0"/>
              <a:t>PAUL’S LETTER TO RELIEVE ANXIETY AND TO SAY </a:t>
            </a:r>
          </a:p>
          <a:p>
            <a:pPr algn="ctr"/>
            <a:r>
              <a:rPr lang="en-US" b="1" dirty="0"/>
              <a:t>THANK YOU</a:t>
            </a:r>
          </a:p>
          <a:p>
            <a:pPr algn="ctr"/>
            <a:r>
              <a:rPr lang="en-US" b="1" dirty="0"/>
              <a:t>4:10</a:t>
            </a:r>
          </a:p>
        </p:txBody>
      </p:sp>
      <p:sp>
        <p:nvSpPr>
          <p:cNvPr id="32" name="Left Brace 31"/>
          <p:cNvSpPr/>
          <p:nvPr/>
        </p:nvSpPr>
        <p:spPr>
          <a:xfrm>
            <a:off x="8977745" y="276159"/>
            <a:ext cx="164685" cy="91440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33" name="Right Brace 32"/>
          <p:cNvSpPr/>
          <p:nvPr/>
        </p:nvSpPr>
        <p:spPr>
          <a:xfrm>
            <a:off x="11640958" y="272414"/>
            <a:ext cx="197011" cy="973563"/>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34" name="TextBox 33"/>
          <p:cNvSpPr txBox="1"/>
          <p:nvPr/>
        </p:nvSpPr>
        <p:spPr>
          <a:xfrm>
            <a:off x="9142430" y="346224"/>
            <a:ext cx="2455395"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b="1" u="sng" dirty="0"/>
              <a:t>Application</a:t>
            </a:r>
          </a:p>
          <a:p>
            <a:pPr algn="ctr"/>
            <a:r>
              <a:rPr lang="en-US" b="1" dirty="0"/>
              <a:t>CHRISTIAN EXPERIENCE</a:t>
            </a:r>
          </a:p>
          <a:p>
            <a:pPr algn="ctr"/>
            <a:r>
              <a:rPr lang="en-US" b="1" dirty="0"/>
              <a:t> 1:21</a:t>
            </a:r>
          </a:p>
        </p:txBody>
      </p:sp>
      <p:sp>
        <p:nvSpPr>
          <p:cNvPr id="35" name="Rounded Rectangle 34"/>
          <p:cNvSpPr/>
          <p:nvPr/>
        </p:nvSpPr>
        <p:spPr>
          <a:xfrm>
            <a:off x="4356285" y="853013"/>
            <a:ext cx="2604636" cy="11378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p:cNvSpPr txBox="1"/>
          <p:nvPr/>
        </p:nvSpPr>
        <p:spPr>
          <a:xfrm>
            <a:off x="4433211" y="993394"/>
            <a:ext cx="2489666" cy="715089"/>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b="1" u="sng" dirty="0"/>
              <a:t>PARTNERSHIP</a:t>
            </a:r>
          </a:p>
          <a:p>
            <a:r>
              <a:rPr lang="en-US" b="1" dirty="0"/>
              <a:t>1:3-8</a:t>
            </a:r>
          </a:p>
        </p:txBody>
      </p:sp>
      <p:cxnSp>
        <p:nvCxnSpPr>
          <p:cNvPr id="38" name="Straight Arrow Connector 37"/>
          <p:cNvCxnSpPr/>
          <p:nvPr/>
        </p:nvCxnSpPr>
        <p:spPr>
          <a:xfrm flipV="1">
            <a:off x="5542396" y="2117007"/>
            <a:ext cx="0" cy="3398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9" name="Rectangle: Rounded Corners 38"/>
          <p:cNvSpPr/>
          <p:nvPr/>
        </p:nvSpPr>
        <p:spPr>
          <a:xfrm>
            <a:off x="7572090" y="1571883"/>
            <a:ext cx="2136772" cy="1138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1" name="Straight Arrow Connector 40"/>
          <p:cNvCxnSpPr/>
          <p:nvPr/>
        </p:nvCxnSpPr>
        <p:spPr>
          <a:xfrm flipV="1">
            <a:off x="6338459" y="2319979"/>
            <a:ext cx="1127413" cy="27385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2" name="TextBox 41"/>
          <p:cNvSpPr txBox="1"/>
          <p:nvPr/>
        </p:nvSpPr>
        <p:spPr>
          <a:xfrm>
            <a:off x="7677153" y="1650878"/>
            <a:ext cx="1921163" cy="715089"/>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b="1" u="sng" dirty="0"/>
              <a:t>GOSPEL</a:t>
            </a:r>
          </a:p>
          <a:p>
            <a:pPr algn="ctr"/>
            <a:r>
              <a:rPr lang="en-US" b="1" dirty="0"/>
              <a:t>1:5,7</a:t>
            </a:r>
          </a:p>
        </p:txBody>
      </p:sp>
      <p:sp>
        <p:nvSpPr>
          <p:cNvPr id="45" name="Rectangle: Rounded Corners 44">
            <a:extLst>
              <a:ext uri="{FF2B5EF4-FFF2-40B4-BE49-F238E27FC236}">
                <a16:creationId xmlns:a16="http://schemas.microsoft.com/office/drawing/2014/main" id="{DA08129F-3908-4654-AD46-8D307D19EB72}"/>
              </a:ext>
            </a:extLst>
          </p:cNvPr>
          <p:cNvSpPr/>
          <p:nvPr/>
        </p:nvSpPr>
        <p:spPr>
          <a:xfrm>
            <a:off x="615373" y="4071069"/>
            <a:ext cx="2239132" cy="9382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79D0152E-3E31-450C-9382-8EF13D15FDFB}"/>
              </a:ext>
            </a:extLst>
          </p:cNvPr>
          <p:cNvSpPr txBox="1"/>
          <p:nvPr/>
        </p:nvSpPr>
        <p:spPr>
          <a:xfrm>
            <a:off x="773804" y="4144191"/>
            <a:ext cx="1869207" cy="715089"/>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b="1" u="sng" dirty="0"/>
              <a:t>LOVE and UNITY</a:t>
            </a:r>
            <a:endParaRPr lang="en-US" b="1" dirty="0"/>
          </a:p>
          <a:p>
            <a:pPr algn="ctr"/>
            <a:r>
              <a:rPr lang="en-US" b="1" dirty="0"/>
              <a:t>1: 8 - 9</a:t>
            </a:r>
          </a:p>
        </p:txBody>
      </p:sp>
      <p:pic>
        <p:nvPicPr>
          <p:cNvPr id="6" name="Picture 5">
            <a:extLst>
              <a:ext uri="{FF2B5EF4-FFF2-40B4-BE49-F238E27FC236}">
                <a16:creationId xmlns:a16="http://schemas.microsoft.com/office/drawing/2014/main" id="{E52675E7-AA82-4EB2-953E-8AABC2C2D9A3}"/>
              </a:ext>
            </a:extLst>
          </p:cNvPr>
          <p:cNvPicPr>
            <a:picLocks noChangeAspect="1"/>
          </p:cNvPicPr>
          <p:nvPr/>
        </p:nvPicPr>
        <p:blipFill>
          <a:blip r:embed="rId2"/>
          <a:stretch>
            <a:fillRect/>
          </a:stretch>
        </p:blipFill>
        <p:spPr>
          <a:xfrm>
            <a:off x="3071420" y="3621027"/>
            <a:ext cx="957155" cy="701101"/>
          </a:xfrm>
          <a:prstGeom prst="rect">
            <a:avLst/>
          </a:prstGeom>
        </p:spPr>
      </p:pic>
    </p:spTree>
    <p:extLst>
      <p:ext uri="{BB962C8B-B14F-4D97-AF65-F5344CB8AC3E}">
        <p14:creationId xmlns:p14="http://schemas.microsoft.com/office/powerpoint/2010/main" val="3710162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3AB27-A2E4-43C4-B5AD-27361F277655}"/>
              </a:ext>
            </a:extLst>
          </p:cNvPr>
          <p:cNvSpPr>
            <a:spLocks noGrp="1"/>
          </p:cNvSpPr>
          <p:nvPr>
            <p:ph type="title"/>
          </p:nvPr>
        </p:nvSpPr>
        <p:spPr/>
        <p:txBody>
          <a:bodyPr/>
          <a:lstStyle/>
          <a:p>
            <a:r>
              <a:rPr lang="en-US" dirty="0"/>
              <a:t>Salutation - Greeting</a:t>
            </a:r>
          </a:p>
        </p:txBody>
      </p:sp>
      <p:sp>
        <p:nvSpPr>
          <p:cNvPr id="3" name="Content Placeholder 2">
            <a:extLst>
              <a:ext uri="{FF2B5EF4-FFF2-40B4-BE49-F238E27FC236}">
                <a16:creationId xmlns:a16="http://schemas.microsoft.com/office/drawing/2014/main" id="{0876AA70-7363-492B-B95C-C53F032B5485}"/>
              </a:ext>
            </a:extLst>
          </p:cNvPr>
          <p:cNvSpPr>
            <a:spLocks noGrp="1"/>
          </p:cNvSpPr>
          <p:nvPr>
            <p:ph idx="1"/>
          </p:nvPr>
        </p:nvSpPr>
        <p:spPr/>
        <p:txBody>
          <a:bodyPr/>
          <a:lstStyle/>
          <a:p>
            <a:r>
              <a:rPr lang="en-US" b="1" baseline="30000" dirty="0"/>
              <a:t>2 </a:t>
            </a:r>
            <a:r>
              <a:rPr lang="en-US" dirty="0">
                <a:solidFill>
                  <a:srgbClr val="FF0000"/>
                </a:solidFill>
              </a:rPr>
              <a:t>Grace </a:t>
            </a:r>
            <a:r>
              <a:rPr lang="en-US" dirty="0"/>
              <a:t>be unto you, and </a:t>
            </a:r>
            <a:r>
              <a:rPr lang="en-US" dirty="0">
                <a:solidFill>
                  <a:srgbClr val="FF0000"/>
                </a:solidFill>
              </a:rPr>
              <a:t>peace</a:t>
            </a:r>
            <a:r>
              <a:rPr lang="en-US" dirty="0"/>
              <a:t>, from </a:t>
            </a:r>
            <a:r>
              <a:rPr lang="en-US" dirty="0">
                <a:solidFill>
                  <a:srgbClr val="FF0000"/>
                </a:solidFill>
              </a:rPr>
              <a:t>God</a:t>
            </a:r>
            <a:r>
              <a:rPr lang="en-US" dirty="0"/>
              <a:t> our Father, and from the </a:t>
            </a:r>
            <a:r>
              <a:rPr lang="en-US" dirty="0">
                <a:solidFill>
                  <a:srgbClr val="FF0000"/>
                </a:solidFill>
              </a:rPr>
              <a:t>Lord Jesus Christ</a:t>
            </a:r>
            <a:r>
              <a:rPr lang="en-US" dirty="0"/>
              <a:t>.</a:t>
            </a:r>
          </a:p>
          <a:p>
            <a:r>
              <a:rPr lang="en-US" dirty="0"/>
              <a:t>Lord – Master, ruler</a:t>
            </a:r>
          </a:p>
          <a:p>
            <a:r>
              <a:rPr lang="en-US" dirty="0"/>
              <a:t>Jesus – Savior – the one who delivers from sin</a:t>
            </a:r>
          </a:p>
          <a:p>
            <a:r>
              <a:rPr lang="en-US" dirty="0"/>
              <a:t>Christ – Messiah – anointed one – Death, resurrection, and rule.</a:t>
            </a:r>
          </a:p>
        </p:txBody>
      </p:sp>
    </p:spTree>
    <p:extLst>
      <p:ext uri="{BB962C8B-B14F-4D97-AF65-F5344CB8AC3E}">
        <p14:creationId xmlns:p14="http://schemas.microsoft.com/office/powerpoint/2010/main" val="3746572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00273-E721-4375-A100-BDB4203A5F67}"/>
              </a:ext>
            </a:extLst>
          </p:cNvPr>
          <p:cNvSpPr>
            <a:spLocks noGrp="1"/>
          </p:cNvSpPr>
          <p:nvPr>
            <p:ph type="title"/>
          </p:nvPr>
        </p:nvSpPr>
        <p:spPr>
          <a:xfrm>
            <a:off x="291548" y="365125"/>
            <a:ext cx="11062252" cy="1325563"/>
          </a:xfrm>
        </p:spPr>
        <p:txBody>
          <a:bodyPr>
            <a:normAutofit fontScale="90000"/>
          </a:bodyPr>
          <a:lstStyle/>
          <a:p>
            <a:r>
              <a:rPr lang="en-US" dirty="0"/>
              <a:t>Partnership –  Shared Identity, Shared experience (love), and Shared purpose (mission and vision)</a:t>
            </a:r>
          </a:p>
        </p:txBody>
      </p:sp>
      <p:sp>
        <p:nvSpPr>
          <p:cNvPr id="3" name="Content Placeholder 2">
            <a:extLst>
              <a:ext uri="{FF2B5EF4-FFF2-40B4-BE49-F238E27FC236}">
                <a16:creationId xmlns:a16="http://schemas.microsoft.com/office/drawing/2014/main" id="{BC23C06D-2AFD-4A71-8DC1-7168531EEAFF}"/>
              </a:ext>
            </a:extLst>
          </p:cNvPr>
          <p:cNvSpPr>
            <a:spLocks noGrp="1"/>
          </p:cNvSpPr>
          <p:nvPr>
            <p:ph idx="1"/>
          </p:nvPr>
        </p:nvSpPr>
        <p:spPr/>
        <p:txBody>
          <a:bodyPr/>
          <a:lstStyle/>
          <a:p>
            <a:r>
              <a:rPr lang="en-US" sz="4000" b="1" baseline="30000" dirty="0"/>
              <a:t>3 </a:t>
            </a:r>
            <a:r>
              <a:rPr lang="en-US" sz="4000" dirty="0"/>
              <a:t>I thank my God upon </a:t>
            </a:r>
            <a:r>
              <a:rPr lang="en-US" sz="4000" dirty="0">
                <a:solidFill>
                  <a:srgbClr val="FF0000"/>
                </a:solidFill>
              </a:rPr>
              <a:t>every remembrance </a:t>
            </a:r>
            <a:r>
              <a:rPr lang="en-US" sz="4000" dirty="0"/>
              <a:t>of you,</a:t>
            </a:r>
          </a:p>
          <a:p>
            <a:r>
              <a:rPr lang="en-US" sz="4000" b="1" baseline="30000" dirty="0"/>
              <a:t>4 </a:t>
            </a:r>
            <a:r>
              <a:rPr lang="en-US" sz="4000" dirty="0"/>
              <a:t>Always in </a:t>
            </a:r>
            <a:r>
              <a:rPr lang="en-US" sz="4000" dirty="0">
                <a:solidFill>
                  <a:srgbClr val="FF0000"/>
                </a:solidFill>
              </a:rPr>
              <a:t>every prayer </a:t>
            </a:r>
            <a:r>
              <a:rPr lang="en-US" sz="4000" dirty="0"/>
              <a:t>of mine for you all making request </a:t>
            </a:r>
            <a:r>
              <a:rPr lang="en-US" sz="4000" dirty="0">
                <a:solidFill>
                  <a:srgbClr val="FF0000"/>
                </a:solidFill>
              </a:rPr>
              <a:t>with joy</a:t>
            </a:r>
            <a:r>
              <a:rPr lang="en-US" sz="4000" dirty="0"/>
              <a:t>,</a:t>
            </a:r>
          </a:p>
          <a:p>
            <a:r>
              <a:rPr lang="en-US" sz="4000" b="1" baseline="30000" dirty="0"/>
              <a:t>5 </a:t>
            </a:r>
            <a:r>
              <a:rPr lang="en-US" sz="4000" dirty="0"/>
              <a:t>For your </a:t>
            </a:r>
            <a:r>
              <a:rPr lang="en-US" sz="4000" b="1" u="sng" dirty="0">
                <a:solidFill>
                  <a:srgbClr val="FF0000"/>
                </a:solidFill>
              </a:rPr>
              <a:t>fellowship</a:t>
            </a:r>
            <a:r>
              <a:rPr lang="en-US" sz="4000" dirty="0">
                <a:solidFill>
                  <a:srgbClr val="FF0000"/>
                </a:solidFill>
              </a:rPr>
              <a:t> in the </a:t>
            </a:r>
            <a:r>
              <a:rPr lang="en-US" sz="4000" b="1" i="1" u="sng" dirty="0">
                <a:solidFill>
                  <a:srgbClr val="FF0000"/>
                </a:solidFill>
              </a:rPr>
              <a:t>gospel </a:t>
            </a:r>
            <a:r>
              <a:rPr lang="en-US" sz="4000" dirty="0"/>
              <a:t>from the first day until now; </a:t>
            </a:r>
            <a:r>
              <a:rPr lang="en-US" sz="4000" dirty="0">
                <a:solidFill>
                  <a:srgbClr val="002060"/>
                </a:solidFill>
              </a:rPr>
              <a:t>(partnership, association).</a:t>
            </a:r>
            <a:endParaRPr lang="en-US" sz="4000" dirty="0"/>
          </a:p>
          <a:p>
            <a:endParaRPr lang="en-US" dirty="0"/>
          </a:p>
        </p:txBody>
      </p:sp>
    </p:spTree>
    <p:extLst>
      <p:ext uri="{BB962C8B-B14F-4D97-AF65-F5344CB8AC3E}">
        <p14:creationId xmlns:p14="http://schemas.microsoft.com/office/powerpoint/2010/main" val="3319338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2334F-9949-418F-AA1D-FCD0152199D8}"/>
              </a:ext>
            </a:extLst>
          </p:cNvPr>
          <p:cNvSpPr>
            <a:spLocks noGrp="1"/>
          </p:cNvSpPr>
          <p:nvPr>
            <p:ph type="title"/>
          </p:nvPr>
        </p:nvSpPr>
        <p:spPr>
          <a:xfrm>
            <a:off x="838200" y="1"/>
            <a:ext cx="10515600" cy="1033670"/>
          </a:xfrm>
        </p:spPr>
        <p:txBody>
          <a:bodyPr>
            <a:normAutofit/>
          </a:bodyPr>
          <a:lstStyle/>
          <a:p>
            <a:r>
              <a:rPr lang="en-US" dirty="0"/>
              <a:t>Gospel Work</a:t>
            </a:r>
          </a:p>
        </p:txBody>
      </p:sp>
      <p:sp>
        <p:nvSpPr>
          <p:cNvPr id="3" name="Content Placeholder 2">
            <a:extLst>
              <a:ext uri="{FF2B5EF4-FFF2-40B4-BE49-F238E27FC236}">
                <a16:creationId xmlns:a16="http://schemas.microsoft.com/office/drawing/2014/main" id="{16F2FFCF-DA4B-4678-8E4D-FFCA77C36616}"/>
              </a:ext>
            </a:extLst>
          </p:cNvPr>
          <p:cNvSpPr>
            <a:spLocks noGrp="1"/>
          </p:cNvSpPr>
          <p:nvPr>
            <p:ph idx="1"/>
          </p:nvPr>
        </p:nvSpPr>
        <p:spPr>
          <a:xfrm>
            <a:off x="185530" y="1033670"/>
            <a:ext cx="11834192" cy="5824329"/>
          </a:xfrm>
        </p:spPr>
        <p:txBody>
          <a:bodyPr>
            <a:normAutofit/>
          </a:bodyPr>
          <a:lstStyle/>
          <a:p>
            <a:r>
              <a:rPr lang="en-US" b="1" baseline="30000" dirty="0"/>
              <a:t>6 </a:t>
            </a:r>
            <a:r>
              <a:rPr lang="en-US" dirty="0"/>
              <a:t>Being confident of this very thing, that he which hath begun a good work in you will perform it until the day of Jesus Christ:</a:t>
            </a:r>
          </a:p>
          <a:p>
            <a:r>
              <a:rPr lang="en-US" dirty="0"/>
              <a:t>“Good Work” {</a:t>
            </a:r>
            <a:r>
              <a:rPr lang="en-US" dirty="0">
                <a:solidFill>
                  <a:srgbClr val="FF0000"/>
                </a:solidFill>
              </a:rPr>
              <a:t>Sanctification</a:t>
            </a:r>
            <a:r>
              <a:rPr lang="en-US" dirty="0"/>
              <a:t>} – to be set apart and made spiritual. </a:t>
            </a:r>
          </a:p>
          <a:p>
            <a:r>
              <a:rPr lang="en-US" dirty="0"/>
              <a:t>1</a:t>
            </a:r>
            <a:r>
              <a:rPr lang="en-US" baseline="30000" dirty="0"/>
              <a:t>st</a:t>
            </a:r>
            <a:r>
              <a:rPr lang="en-US" dirty="0"/>
              <a:t> forgiven -  </a:t>
            </a:r>
          </a:p>
          <a:p>
            <a:r>
              <a:rPr lang="en-US" dirty="0"/>
              <a:t>2</a:t>
            </a:r>
            <a:r>
              <a:rPr lang="en-US" baseline="30000" dirty="0"/>
              <a:t>nd</a:t>
            </a:r>
            <a:r>
              <a:rPr lang="en-US" dirty="0"/>
              <a:t> set apart from sin by means of grace (word, prayer, fellowship) –</a:t>
            </a:r>
          </a:p>
          <a:p>
            <a:r>
              <a:rPr lang="en-US" dirty="0"/>
              <a:t>3</a:t>
            </a:r>
            <a:r>
              <a:rPr lang="en-US" baseline="30000" dirty="0"/>
              <a:t>rd</a:t>
            </a:r>
            <a:r>
              <a:rPr lang="en-US" dirty="0"/>
              <a:t> Death or rapture to receive a new body</a:t>
            </a:r>
          </a:p>
          <a:p>
            <a:r>
              <a:rPr lang="en-US" dirty="0"/>
              <a:t>“The process of Christian growth and maturity begins when we accept Jesus as Savior. As believers we will struggle with a sin nature and we will fail at times. God helps us to grow and mature all through our life. We wont be perfect until we are with Christ. In the meantime, when we fell discouraged or distressed by our failures, we just need to remember God wont give up on us and he will finish his work in us. </a:t>
            </a:r>
          </a:p>
        </p:txBody>
      </p:sp>
    </p:spTree>
    <p:extLst>
      <p:ext uri="{BB962C8B-B14F-4D97-AF65-F5344CB8AC3E}">
        <p14:creationId xmlns:p14="http://schemas.microsoft.com/office/powerpoint/2010/main" val="2922712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AAC38-837E-4FED-98A9-4B359A901E70}"/>
              </a:ext>
            </a:extLst>
          </p:cNvPr>
          <p:cNvSpPr>
            <a:spLocks noGrp="1"/>
          </p:cNvSpPr>
          <p:nvPr>
            <p:ph type="title"/>
          </p:nvPr>
        </p:nvSpPr>
        <p:spPr/>
        <p:txBody>
          <a:bodyPr/>
          <a:lstStyle/>
          <a:p>
            <a:r>
              <a:rPr lang="en-US" dirty="0"/>
              <a:t>V 7 Partnership</a:t>
            </a:r>
            <a:br>
              <a:rPr lang="en-US" dirty="0"/>
            </a:br>
            <a:r>
              <a:rPr lang="en-US" dirty="0"/>
              <a:t>v 8 Love and Unity</a:t>
            </a:r>
          </a:p>
        </p:txBody>
      </p:sp>
      <p:sp>
        <p:nvSpPr>
          <p:cNvPr id="3" name="Content Placeholder 2">
            <a:extLst>
              <a:ext uri="{FF2B5EF4-FFF2-40B4-BE49-F238E27FC236}">
                <a16:creationId xmlns:a16="http://schemas.microsoft.com/office/drawing/2014/main" id="{1CFC2673-FF41-44C3-A909-4380629C5DD7}"/>
              </a:ext>
            </a:extLst>
          </p:cNvPr>
          <p:cNvSpPr>
            <a:spLocks noGrp="1"/>
          </p:cNvSpPr>
          <p:nvPr>
            <p:ph idx="1"/>
          </p:nvPr>
        </p:nvSpPr>
        <p:spPr>
          <a:xfrm>
            <a:off x="159026" y="1825625"/>
            <a:ext cx="11194774" cy="4667250"/>
          </a:xfrm>
        </p:spPr>
        <p:txBody>
          <a:bodyPr>
            <a:normAutofit/>
          </a:bodyPr>
          <a:lstStyle/>
          <a:p>
            <a:r>
              <a:rPr lang="en-US" b="1" baseline="30000" dirty="0"/>
              <a:t>7 </a:t>
            </a:r>
            <a:r>
              <a:rPr lang="en-US" dirty="0"/>
              <a:t>Even as it is </a:t>
            </a:r>
            <a:r>
              <a:rPr lang="en-US" dirty="0">
                <a:solidFill>
                  <a:srgbClr val="FF0000"/>
                </a:solidFill>
              </a:rPr>
              <a:t>meet</a:t>
            </a:r>
            <a:r>
              <a:rPr lang="en-US" dirty="0"/>
              <a:t> for me to think this of you all, because </a:t>
            </a:r>
            <a:r>
              <a:rPr lang="en-US" dirty="0">
                <a:solidFill>
                  <a:srgbClr val="FF0000"/>
                </a:solidFill>
              </a:rPr>
              <a:t>I have you in my heart</a:t>
            </a:r>
            <a:r>
              <a:rPr lang="en-US" dirty="0"/>
              <a:t>; inasmuch as both </a:t>
            </a:r>
            <a:r>
              <a:rPr lang="en-US" dirty="0">
                <a:solidFill>
                  <a:srgbClr val="FF0000"/>
                </a:solidFill>
              </a:rPr>
              <a:t>in my bonds</a:t>
            </a:r>
            <a:r>
              <a:rPr lang="en-US" dirty="0"/>
              <a:t>, and </a:t>
            </a:r>
            <a:r>
              <a:rPr lang="en-US" dirty="0">
                <a:solidFill>
                  <a:srgbClr val="FF0000"/>
                </a:solidFill>
              </a:rPr>
              <a:t>in the defence and confirmation of the gospel</a:t>
            </a:r>
            <a:r>
              <a:rPr lang="en-US" dirty="0"/>
              <a:t>, ye all are </a:t>
            </a:r>
            <a:r>
              <a:rPr lang="en-US" dirty="0">
                <a:solidFill>
                  <a:srgbClr val="FF0000"/>
                </a:solidFill>
              </a:rPr>
              <a:t>partakers of my grace</a:t>
            </a:r>
            <a:r>
              <a:rPr lang="en-US" dirty="0"/>
              <a:t>.</a:t>
            </a:r>
          </a:p>
          <a:p>
            <a:r>
              <a:rPr lang="en-US" b="1" baseline="30000" dirty="0"/>
              <a:t>8 </a:t>
            </a:r>
            <a:r>
              <a:rPr lang="en-US" dirty="0"/>
              <a:t>For God is my record, how </a:t>
            </a:r>
            <a:r>
              <a:rPr lang="en-US" dirty="0">
                <a:solidFill>
                  <a:srgbClr val="FF0000"/>
                </a:solidFill>
              </a:rPr>
              <a:t>greatly I long after you all in the </a:t>
            </a:r>
            <a:r>
              <a:rPr lang="en-US" b="1" dirty="0">
                <a:solidFill>
                  <a:srgbClr val="FF0000"/>
                </a:solidFill>
              </a:rPr>
              <a:t>bowels </a:t>
            </a:r>
            <a:r>
              <a:rPr lang="en-US" dirty="0"/>
              <a:t>of Jesus Christ.</a:t>
            </a:r>
          </a:p>
          <a:p>
            <a:r>
              <a:rPr lang="en-US" b="1" baseline="30000" dirty="0"/>
              <a:t>9 </a:t>
            </a:r>
            <a:r>
              <a:rPr lang="en-US" dirty="0"/>
              <a:t>And this I pray, that </a:t>
            </a:r>
            <a:r>
              <a:rPr lang="en-US" dirty="0">
                <a:solidFill>
                  <a:srgbClr val="FF0000"/>
                </a:solidFill>
              </a:rPr>
              <a:t>your love may abound </a:t>
            </a:r>
            <a:r>
              <a:rPr lang="en-US" dirty="0"/>
              <a:t>yet more and more in knowledge and in all judgment; (</a:t>
            </a:r>
            <a:r>
              <a:rPr lang="en-US" i="1" dirty="0">
                <a:solidFill>
                  <a:schemeClr val="accent1"/>
                </a:solidFill>
              </a:rPr>
              <a:t>overflow, excessive amount, exceed</a:t>
            </a:r>
            <a:r>
              <a:rPr lang="en-US" dirty="0"/>
              <a:t>)</a:t>
            </a:r>
          </a:p>
          <a:p>
            <a:r>
              <a:rPr lang="en-US" i="1" dirty="0">
                <a:solidFill>
                  <a:srgbClr val="FF0000"/>
                </a:solidFill>
              </a:rPr>
              <a:t>Bowels –</a:t>
            </a:r>
            <a:r>
              <a:rPr lang="en-US" i="1" dirty="0"/>
              <a:t> human organs such as the heart, liver or lungs.  Means strong passion or deep love. He longs for them with the love of Christ, deep and intense love!!! </a:t>
            </a:r>
          </a:p>
          <a:p>
            <a:pPr marL="0" indent="0">
              <a:buNone/>
            </a:pPr>
            <a:endParaRPr lang="en-US" dirty="0"/>
          </a:p>
        </p:txBody>
      </p:sp>
    </p:spTree>
    <p:extLst>
      <p:ext uri="{BB962C8B-B14F-4D97-AF65-F5344CB8AC3E}">
        <p14:creationId xmlns:p14="http://schemas.microsoft.com/office/powerpoint/2010/main" val="1565532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B4E02-BCE1-4599-8984-C2A947D3710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442CA1B-7583-43D5-AF2E-73CB8BDA87BE}"/>
              </a:ext>
            </a:extLst>
          </p:cNvPr>
          <p:cNvSpPr>
            <a:spLocks noGrp="1"/>
          </p:cNvSpPr>
          <p:nvPr>
            <p:ph idx="1"/>
          </p:nvPr>
        </p:nvSpPr>
        <p:spPr/>
        <p:txBody>
          <a:bodyPr/>
          <a:lstStyle/>
          <a:p>
            <a:r>
              <a:rPr lang="en-US" b="1" baseline="30000" dirty="0"/>
              <a:t>10 </a:t>
            </a:r>
            <a:r>
              <a:rPr lang="en-US" dirty="0"/>
              <a:t>That ye may approve </a:t>
            </a:r>
            <a:r>
              <a:rPr lang="en-US" b="1" dirty="0">
                <a:solidFill>
                  <a:srgbClr val="FF0000"/>
                </a:solidFill>
              </a:rPr>
              <a:t>things that are excellent</a:t>
            </a:r>
            <a:r>
              <a:rPr lang="en-US" dirty="0"/>
              <a:t>; that ye may be </a:t>
            </a:r>
            <a:r>
              <a:rPr lang="en-US" dirty="0">
                <a:solidFill>
                  <a:srgbClr val="FF0000"/>
                </a:solidFill>
              </a:rPr>
              <a:t>sincere and without offence </a:t>
            </a:r>
            <a:r>
              <a:rPr lang="en-US" dirty="0"/>
              <a:t>till the day of Christ.</a:t>
            </a:r>
          </a:p>
          <a:p>
            <a:r>
              <a:rPr lang="en-US" b="1" baseline="30000" dirty="0"/>
              <a:t>11 </a:t>
            </a:r>
            <a:r>
              <a:rPr lang="en-US" dirty="0"/>
              <a:t>Being filled with the fruits of righteousness, which are by Jesus Christ, unto the glory and praise of God.</a:t>
            </a:r>
          </a:p>
          <a:p>
            <a:endParaRPr lang="en-US" dirty="0"/>
          </a:p>
          <a:p>
            <a:r>
              <a:rPr lang="en-US" i="1" dirty="0"/>
              <a:t>Things that are excellent – Matters Most</a:t>
            </a:r>
          </a:p>
          <a:p>
            <a:r>
              <a:rPr lang="en-US" i="1" dirty="0"/>
              <a:t>Sincere and without offense – Pure and blameless</a:t>
            </a:r>
          </a:p>
          <a:p>
            <a:endParaRPr lang="en-US" dirty="0"/>
          </a:p>
          <a:p>
            <a:endParaRPr lang="en-US" dirty="0"/>
          </a:p>
        </p:txBody>
      </p:sp>
    </p:spTree>
    <p:extLst>
      <p:ext uri="{BB962C8B-B14F-4D97-AF65-F5344CB8AC3E}">
        <p14:creationId xmlns:p14="http://schemas.microsoft.com/office/powerpoint/2010/main" val="3280433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88FD6-DFA6-4953-9431-9D8D059D9438}"/>
              </a:ext>
            </a:extLst>
          </p:cNvPr>
          <p:cNvSpPr>
            <a:spLocks noGrp="1"/>
          </p:cNvSpPr>
          <p:nvPr>
            <p:ph type="title"/>
          </p:nvPr>
        </p:nvSpPr>
        <p:spPr/>
        <p:txBody>
          <a:bodyPr>
            <a:normAutofit fontScale="90000"/>
          </a:bodyPr>
          <a:lstStyle/>
          <a:p>
            <a:r>
              <a:rPr lang="en-US" dirty="0"/>
              <a:t>Author is Paul, the Audience is church at Philippi, and the place is in Prison at Rome.</a:t>
            </a:r>
            <a:br>
              <a:rPr lang="en-US" dirty="0"/>
            </a:br>
            <a:r>
              <a:rPr lang="en-US" dirty="0"/>
              <a:t>60, 64 A.D. </a:t>
            </a:r>
          </a:p>
        </p:txBody>
      </p:sp>
      <p:sp>
        <p:nvSpPr>
          <p:cNvPr id="3" name="Content Placeholder 2">
            <a:extLst>
              <a:ext uri="{FF2B5EF4-FFF2-40B4-BE49-F238E27FC236}">
                <a16:creationId xmlns:a16="http://schemas.microsoft.com/office/drawing/2014/main" id="{63053EFC-0EC1-4692-8736-14D4D281A40A}"/>
              </a:ext>
            </a:extLst>
          </p:cNvPr>
          <p:cNvSpPr>
            <a:spLocks noGrp="1"/>
          </p:cNvSpPr>
          <p:nvPr>
            <p:ph idx="1"/>
          </p:nvPr>
        </p:nvSpPr>
        <p:spPr>
          <a:xfrm>
            <a:off x="-1" y="1825624"/>
            <a:ext cx="11661913" cy="5032375"/>
          </a:xfrm>
        </p:spPr>
        <p:txBody>
          <a:bodyPr>
            <a:normAutofit lnSpcReduction="10000"/>
          </a:bodyPr>
          <a:lstStyle/>
          <a:p>
            <a:r>
              <a:rPr lang="en-US" sz="4000" b="1" dirty="0"/>
              <a:t>1 </a:t>
            </a:r>
            <a:r>
              <a:rPr lang="en-US" sz="4000" dirty="0"/>
              <a:t>Paul and Timotheus, the servants of Jesus Christ, to all the saints in Christ Jesus which are at Philippi, with the bishops and deacons:</a:t>
            </a:r>
          </a:p>
          <a:p>
            <a:endParaRPr lang="en-US" sz="4000" dirty="0"/>
          </a:p>
          <a:p>
            <a:r>
              <a:rPr lang="en-US" sz="4000" b="1" baseline="30000" dirty="0"/>
              <a:t>13 </a:t>
            </a:r>
            <a:r>
              <a:rPr lang="en-US" sz="4000" dirty="0"/>
              <a:t>So that </a:t>
            </a:r>
            <a:r>
              <a:rPr lang="en-US" sz="4000" u="sng" dirty="0"/>
              <a:t>my bonds </a:t>
            </a:r>
            <a:r>
              <a:rPr lang="en-US" sz="4000" dirty="0"/>
              <a:t>in Christ are manifest in all the </a:t>
            </a:r>
            <a:r>
              <a:rPr lang="en-US" sz="4000" u="sng" dirty="0"/>
              <a:t>palace</a:t>
            </a:r>
            <a:r>
              <a:rPr lang="en-US" sz="4000" dirty="0"/>
              <a:t>, and in all other places;</a:t>
            </a:r>
          </a:p>
          <a:p>
            <a:r>
              <a:rPr lang="en-US" sz="4000" b="1" baseline="30000" dirty="0"/>
              <a:t>14 </a:t>
            </a:r>
            <a:r>
              <a:rPr lang="en-US" sz="4000" dirty="0"/>
              <a:t>And many of the brethren in the Lord, waxing confident </a:t>
            </a:r>
            <a:r>
              <a:rPr lang="en-US" sz="4000" u="sng" dirty="0"/>
              <a:t>by my bonds</a:t>
            </a:r>
            <a:r>
              <a:rPr lang="en-US" sz="4000" dirty="0"/>
              <a:t>, are much more bold to speak the word without fear.</a:t>
            </a:r>
          </a:p>
          <a:p>
            <a:endParaRPr lang="en-US" sz="4000" dirty="0"/>
          </a:p>
        </p:txBody>
      </p:sp>
    </p:spTree>
    <p:extLst>
      <p:ext uri="{BB962C8B-B14F-4D97-AF65-F5344CB8AC3E}">
        <p14:creationId xmlns:p14="http://schemas.microsoft.com/office/powerpoint/2010/main" val="776202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AC894-23F5-4715-964D-C3BA07277171}"/>
              </a:ext>
            </a:extLst>
          </p:cNvPr>
          <p:cNvSpPr>
            <a:spLocks noGrp="1"/>
          </p:cNvSpPr>
          <p:nvPr>
            <p:ph type="title"/>
          </p:nvPr>
        </p:nvSpPr>
        <p:spPr/>
        <p:txBody>
          <a:bodyPr/>
          <a:lstStyle/>
          <a:p>
            <a:r>
              <a:rPr lang="en-US" dirty="0"/>
              <a:t>The city</a:t>
            </a:r>
          </a:p>
        </p:txBody>
      </p:sp>
      <p:sp>
        <p:nvSpPr>
          <p:cNvPr id="5" name="Content Placeholder 4">
            <a:extLst>
              <a:ext uri="{FF2B5EF4-FFF2-40B4-BE49-F238E27FC236}">
                <a16:creationId xmlns:a16="http://schemas.microsoft.com/office/drawing/2014/main" id="{ADE20BB2-BA45-4352-BA1C-0FD147EBC2ED}"/>
              </a:ext>
            </a:extLst>
          </p:cNvPr>
          <p:cNvSpPr>
            <a:spLocks noGrp="1"/>
          </p:cNvSpPr>
          <p:nvPr>
            <p:ph sz="half" idx="2"/>
          </p:nvPr>
        </p:nvSpPr>
        <p:spPr>
          <a:xfrm>
            <a:off x="6172200" y="365125"/>
            <a:ext cx="5181600" cy="5811838"/>
          </a:xfrm>
        </p:spPr>
        <p:txBody>
          <a:bodyPr>
            <a:normAutofit fontScale="92500" lnSpcReduction="10000"/>
          </a:bodyPr>
          <a:lstStyle/>
          <a:p>
            <a:r>
              <a:rPr lang="en-US" dirty="0"/>
              <a:t>Mining city with Gold and Silver in the hills. </a:t>
            </a:r>
          </a:p>
          <a:p>
            <a:r>
              <a:rPr lang="en-US" dirty="0"/>
              <a:t>Named after Alexander the Greats father, King Philip II. </a:t>
            </a:r>
          </a:p>
          <a:p>
            <a:r>
              <a:rPr lang="en-US" dirty="0"/>
              <a:t>Romans captured it in 100 B.C., and they;</a:t>
            </a:r>
          </a:p>
          <a:p>
            <a:r>
              <a:rPr lang="en-US" dirty="0"/>
              <a:t>Built the Via Ignatia – main road connecting East (Italy) and west.</a:t>
            </a:r>
          </a:p>
          <a:p>
            <a:r>
              <a:rPr lang="en-US" dirty="0"/>
              <a:t>Gave lands to retired army veterans.</a:t>
            </a:r>
          </a:p>
          <a:p>
            <a:r>
              <a:rPr lang="en-US" b="1" dirty="0"/>
              <a:t>Made it a colony or provincial city </a:t>
            </a:r>
            <a:r>
              <a:rPr lang="en-US" dirty="0"/>
              <a:t>– ruled by Roman law and people would be Roman Citizens. </a:t>
            </a:r>
          </a:p>
          <a:p>
            <a:r>
              <a:rPr lang="en-US" dirty="0"/>
              <a:t>“Jesus is Lord!?”</a:t>
            </a:r>
          </a:p>
        </p:txBody>
      </p:sp>
      <p:pic>
        <p:nvPicPr>
          <p:cNvPr id="2052" name="Picture 4" descr="Visit Greece | Philippi is now a UNESCO World Heritage Site">
            <a:extLst>
              <a:ext uri="{FF2B5EF4-FFF2-40B4-BE49-F238E27FC236}">
                <a16:creationId xmlns:a16="http://schemas.microsoft.com/office/drawing/2014/main" id="{2D37E471-90EE-4FDA-BB5F-808EA131AB0E}"/>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412281" y="2001078"/>
            <a:ext cx="5416445" cy="35913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3670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587D5-9F23-47D1-9449-9BB7ECC9EB11}"/>
              </a:ext>
            </a:extLst>
          </p:cNvPr>
          <p:cNvSpPr>
            <a:spLocks noGrp="1"/>
          </p:cNvSpPr>
          <p:nvPr>
            <p:ph type="title"/>
          </p:nvPr>
        </p:nvSpPr>
        <p:spPr/>
        <p:txBody>
          <a:bodyPr/>
          <a:lstStyle/>
          <a:p>
            <a:r>
              <a:rPr lang="en-US" dirty="0"/>
              <a:t>The narrative</a:t>
            </a:r>
          </a:p>
        </p:txBody>
      </p:sp>
      <p:sp>
        <p:nvSpPr>
          <p:cNvPr id="3" name="Content Placeholder 2">
            <a:extLst>
              <a:ext uri="{FF2B5EF4-FFF2-40B4-BE49-F238E27FC236}">
                <a16:creationId xmlns:a16="http://schemas.microsoft.com/office/drawing/2014/main" id="{D6ABB303-88BF-4D8D-8DE0-E68E364F2E50}"/>
              </a:ext>
            </a:extLst>
          </p:cNvPr>
          <p:cNvSpPr>
            <a:spLocks noGrp="1"/>
          </p:cNvSpPr>
          <p:nvPr>
            <p:ph sz="half" idx="1"/>
          </p:nvPr>
        </p:nvSpPr>
        <p:spPr/>
        <p:txBody>
          <a:bodyPr>
            <a:normAutofit lnSpcReduction="10000"/>
          </a:bodyPr>
          <a:lstStyle/>
          <a:p>
            <a:r>
              <a:rPr lang="en-US" dirty="0"/>
              <a:t>Paul in Rome in Prison</a:t>
            </a:r>
          </a:p>
          <a:p>
            <a:r>
              <a:rPr lang="en-US" dirty="0"/>
              <a:t>He sent a letter to the church</a:t>
            </a:r>
          </a:p>
          <a:p>
            <a:endParaRPr lang="en-US" dirty="0"/>
          </a:p>
          <a:p>
            <a:endParaRPr lang="en-US" dirty="0"/>
          </a:p>
          <a:p>
            <a:r>
              <a:rPr lang="en-US" dirty="0"/>
              <a:t>Epaphroditus found Paul and seen his great need. Raising funds. </a:t>
            </a:r>
          </a:p>
          <a:p>
            <a:r>
              <a:rPr lang="en-US" dirty="0"/>
              <a:t>Epaphroditus got sick and had to stay longer. </a:t>
            </a:r>
          </a:p>
        </p:txBody>
      </p:sp>
      <p:sp>
        <p:nvSpPr>
          <p:cNvPr id="4" name="Content Placeholder 3">
            <a:extLst>
              <a:ext uri="{FF2B5EF4-FFF2-40B4-BE49-F238E27FC236}">
                <a16:creationId xmlns:a16="http://schemas.microsoft.com/office/drawing/2014/main" id="{1987A75D-8D52-47E9-A4FB-D9C07C09E82C}"/>
              </a:ext>
            </a:extLst>
          </p:cNvPr>
          <p:cNvSpPr>
            <a:spLocks noGrp="1"/>
          </p:cNvSpPr>
          <p:nvPr>
            <p:ph sz="half" idx="2"/>
          </p:nvPr>
        </p:nvSpPr>
        <p:spPr>
          <a:xfrm>
            <a:off x="6172200" y="1825624"/>
            <a:ext cx="5181600" cy="4893227"/>
          </a:xfrm>
        </p:spPr>
        <p:txBody>
          <a:bodyPr>
            <a:normAutofit lnSpcReduction="10000"/>
          </a:bodyPr>
          <a:lstStyle/>
          <a:p>
            <a:r>
              <a:rPr lang="en-US" dirty="0"/>
              <a:t>The Church in Philippi</a:t>
            </a:r>
          </a:p>
          <a:p>
            <a:r>
              <a:rPr lang="en-US" dirty="0"/>
              <a:t>They received the letter, so they sent Epaphroditus (2:25) with a gift and to investigate.</a:t>
            </a:r>
          </a:p>
          <a:p>
            <a:endParaRPr lang="en-US" dirty="0"/>
          </a:p>
          <a:p>
            <a:endParaRPr lang="en-US" dirty="0"/>
          </a:p>
          <a:p>
            <a:endParaRPr lang="en-US" dirty="0"/>
          </a:p>
          <a:p>
            <a:endParaRPr lang="en-US" dirty="0"/>
          </a:p>
          <a:p>
            <a:endParaRPr lang="en-US" dirty="0"/>
          </a:p>
          <a:p>
            <a:r>
              <a:rPr lang="en-US" dirty="0"/>
              <a:t>They receive report back and letter. </a:t>
            </a:r>
          </a:p>
        </p:txBody>
      </p:sp>
    </p:spTree>
    <p:extLst>
      <p:ext uri="{BB962C8B-B14F-4D97-AF65-F5344CB8AC3E}">
        <p14:creationId xmlns:p14="http://schemas.microsoft.com/office/powerpoint/2010/main" val="2975346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DC540-EF71-49F5-B10F-6F397197C8ED}"/>
              </a:ext>
            </a:extLst>
          </p:cNvPr>
          <p:cNvSpPr>
            <a:spLocks noGrp="1"/>
          </p:cNvSpPr>
          <p:nvPr>
            <p:ph type="title"/>
          </p:nvPr>
        </p:nvSpPr>
        <p:spPr/>
        <p:txBody>
          <a:bodyPr/>
          <a:lstStyle/>
          <a:p>
            <a:r>
              <a:rPr lang="en-US" dirty="0"/>
              <a:t>How the Church was formed (Acts 16) </a:t>
            </a:r>
          </a:p>
        </p:txBody>
      </p:sp>
      <p:pic>
        <p:nvPicPr>
          <p:cNvPr id="1026" name="Picture 2" descr="Apostle Paul - Maps of His Journeys">
            <a:extLst>
              <a:ext uri="{FF2B5EF4-FFF2-40B4-BE49-F238E27FC236}">
                <a16:creationId xmlns:a16="http://schemas.microsoft.com/office/drawing/2014/main" id="{99BC9F30-05E3-41C5-9167-39F16EEFFCEF}"/>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357420" y="1919251"/>
            <a:ext cx="7526639" cy="4351338"/>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346D1776-8E16-41DB-A851-EF3450931A46}"/>
              </a:ext>
            </a:extLst>
          </p:cNvPr>
          <p:cNvSpPr>
            <a:spLocks noGrp="1"/>
          </p:cNvSpPr>
          <p:nvPr>
            <p:ph sz="half" idx="2"/>
          </p:nvPr>
        </p:nvSpPr>
        <p:spPr>
          <a:xfrm>
            <a:off x="7725032" y="1457738"/>
            <a:ext cx="4466968" cy="5274365"/>
          </a:xfrm>
        </p:spPr>
        <p:txBody>
          <a:bodyPr>
            <a:normAutofit/>
          </a:bodyPr>
          <a:lstStyle/>
          <a:p>
            <a:r>
              <a:rPr lang="en-US" dirty="0"/>
              <a:t>Coming through Galatia, he wanted to preach to Asia, Holy Spirit – NO. (16:6)</a:t>
            </a:r>
          </a:p>
          <a:p>
            <a:r>
              <a:rPr lang="en-US" dirty="0"/>
              <a:t>Wanted to go to Bythinia, - Holy Spirit would not let them. (16:7)</a:t>
            </a:r>
          </a:p>
          <a:p>
            <a:r>
              <a:rPr lang="en-US" dirty="0"/>
              <a:t>Vision (16:9)- Gospel went to Europe for 1</a:t>
            </a:r>
            <a:r>
              <a:rPr lang="en-US" baseline="30000" dirty="0"/>
              <a:t>st</a:t>
            </a:r>
            <a:r>
              <a:rPr lang="en-US" dirty="0"/>
              <a:t> time. </a:t>
            </a:r>
          </a:p>
          <a:p>
            <a:r>
              <a:rPr lang="en-US" dirty="0"/>
              <a:t>Lydia (16:14)</a:t>
            </a:r>
          </a:p>
          <a:p>
            <a:r>
              <a:rPr lang="en-US" dirty="0"/>
              <a:t>Slave Girl (16:16)</a:t>
            </a:r>
          </a:p>
          <a:p>
            <a:r>
              <a:rPr lang="en-US" dirty="0"/>
              <a:t>Jailer (16:31)</a:t>
            </a:r>
          </a:p>
        </p:txBody>
      </p:sp>
    </p:spTree>
    <p:extLst>
      <p:ext uri="{BB962C8B-B14F-4D97-AF65-F5344CB8AC3E}">
        <p14:creationId xmlns:p14="http://schemas.microsoft.com/office/powerpoint/2010/main" val="4150412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006"/>
            <a:ext cx="12192000" cy="6768147"/>
          </a:xfrm>
          <a:solidFill>
            <a:schemeClr val="bg1"/>
          </a:solidFill>
        </p:spPr>
        <p:txBody>
          <a:bodyPr anchor="t"/>
          <a:lstStyle/>
          <a:p>
            <a:r>
              <a:rPr lang="en-US" b="1" u="sng" dirty="0"/>
              <a:t>PHILIPPIANS</a:t>
            </a:r>
          </a:p>
        </p:txBody>
      </p:sp>
      <p:sp>
        <p:nvSpPr>
          <p:cNvPr id="4" name="Oval 3"/>
          <p:cNvSpPr/>
          <p:nvPr/>
        </p:nvSpPr>
        <p:spPr>
          <a:xfrm>
            <a:off x="4240069" y="2488553"/>
            <a:ext cx="2604655" cy="18657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567994" y="2630917"/>
            <a:ext cx="1967345" cy="1601331"/>
          </a:xfrm>
          <a:prstGeom prst="ellipse">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sz="4400" b="1" dirty="0"/>
              <a:t>JOY</a:t>
            </a:r>
          </a:p>
          <a:p>
            <a:pPr algn="ctr"/>
            <a:r>
              <a:rPr lang="en-US" sz="2400" b="1" dirty="0"/>
              <a:t>4:4</a:t>
            </a:r>
          </a:p>
        </p:txBody>
      </p:sp>
      <p:sp>
        <p:nvSpPr>
          <p:cNvPr id="8" name="Rectangle: Rounded Corners 7"/>
          <p:cNvSpPr/>
          <p:nvPr/>
        </p:nvSpPr>
        <p:spPr>
          <a:xfrm>
            <a:off x="4367068" y="5107240"/>
            <a:ext cx="2477654" cy="15377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4507345" y="5181599"/>
            <a:ext cx="2105891" cy="1464231"/>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000" b="1" dirty="0"/>
              <a:t>KNOWING </a:t>
            </a:r>
          </a:p>
          <a:p>
            <a:pPr algn="ctr"/>
            <a:r>
              <a:rPr lang="en-US" sz="2000" b="1" u="sng" dirty="0"/>
              <a:t>CHRIST</a:t>
            </a:r>
          </a:p>
          <a:p>
            <a:pPr algn="ctr"/>
            <a:r>
              <a:rPr lang="en-US" sz="2000" b="1" dirty="0"/>
              <a:t>3:1-14</a:t>
            </a:r>
          </a:p>
          <a:p>
            <a:pPr algn="ctr"/>
            <a:r>
              <a:rPr lang="en-US" sz="2000" b="1" dirty="0"/>
              <a:t>4:13-14</a:t>
            </a:r>
          </a:p>
        </p:txBody>
      </p:sp>
      <p:cxnSp>
        <p:nvCxnSpPr>
          <p:cNvPr id="17" name="Straight Arrow Connector 16"/>
          <p:cNvCxnSpPr/>
          <p:nvPr/>
        </p:nvCxnSpPr>
        <p:spPr>
          <a:xfrm flipH="1">
            <a:off x="3498850" y="4075145"/>
            <a:ext cx="868218" cy="61883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8" name="Rectangle: Rounded Corners 17"/>
          <p:cNvSpPr/>
          <p:nvPr/>
        </p:nvSpPr>
        <p:spPr>
          <a:xfrm>
            <a:off x="1046822" y="4657577"/>
            <a:ext cx="2144122" cy="11968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1224378" y="4786120"/>
            <a:ext cx="1869207" cy="1021556"/>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b="1" u="sng" dirty="0"/>
              <a:t>LOVE and UNITY</a:t>
            </a:r>
            <a:endParaRPr lang="en-US" b="1" dirty="0"/>
          </a:p>
          <a:p>
            <a:pPr algn="ctr"/>
            <a:r>
              <a:rPr lang="en-US" b="1" dirty="0"/>
              <a:t>2:1-8</a:t>
            </a:r>
          </a:p>
          <a:p>
            <a:pPr algn="ctr"/>
            <a:r>
              <a:rPr lang="en-US" b="1" dirty="0"/>
              <a:t>4:2-5</a:t>
            </a:r>
          </a:p>
        </p:txBody>
      </p:sp>
      <p:sp>
        <p:nvSpPr>
          <p:cNvPr id="20" name="Rectangle: Rounded Corners 19"/>
          <p:cNvSpPr/>
          <p:nvPr/>
        </p:nvSpPr>
        <p:spPr>
          <a:xfrm>
            <a:off x="674255" y="2992582"/>
            <a:ext cx="2032000" cy="10621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6" name="Straight Arrow Connector 25"/>
          <p:cNvCxnSpPr/>
          <p:nvPr/>
        </p:nvCxnSpPr>
        <p:spPr>
          <a:xfrm flipH="1">
            <a:off x="2830947" y="3389745"/>
            <a:ext cx="113145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7" name="TextBox 26"/>
          <p:cNvSpPr txBox="1"/>
          <p:nvPr/>
        </p:nvSpPr>
        <p:spPr>
          <a:xfrm>
            <a:off x="798945" y="3180800"/>
            <a:ext cx="1791855" cy="783193"/>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000" b="1" u="sng" dirty="0"/>
              <a:t>2</a:t>
            </a:r>
            <a:r>
              <a:rPr lang="en-US" sz="2000" b="1" u="sng" baseline="30000" dirty="0"/>
              <a:t>ND</a:t>
            </a:r>
            <a:r>
              <a:rPr lang="en-US" sz="2000" b="1" u="sng" dirty="0"/>
              <a:t> COMING</a:t>
            </a:r>
          </a:p>
          <a:p>
            <a:pPr algn="ctr"/>
            <a:r>
              <a:rPr lang="en-US" sz="2000" b="1" dirty="0"/>
              <a:t>3:17 -4:3</a:t>
            </a:r>
          </a:p>
        </p:txBody>
      </p:sp>
      <p:sp>
        <p:nvSpPr>
          <p:cNvPr id="28" name="Left Brace 27"/>
          <p:cNvSpPr/>
          <p:nvPr/>
        </p:nvSpPr>
        <p:spPr>
          <a:xfrm>
            <a:off x="259774" y="626327"/>
            <a:ext cx="355599" cy="1514764"/>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30" name="Right Brace 29"/>
          <p:cNvSpPr/>
          <p:nvPr/>
        </p:nvSpPr>
        <p:spPr>
          <a:xfrm flipV="1">
            <a:off x="3592945" y="626327"/>
            <a:ext cx="230909" cy="1514764"/>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31" name="TextBox 30"/>
          <p:cNvSpPr txBox="1"/>
          <p:nvPr/>
        </p:nvSpPr>
        <p:spPr>
          <a:xfrm>
            <a:off x="615373" y="711200"/>
            <a:ext cx="2977572"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b="1" u="sng" dirty="0"/>
              <a:t>PURPOSE</a:t>
            </a:r>
          </a:p>
          <a:p>
            <a:pPr algn="ctr"/>
            <a:r>
              <a:rPr lang="en-US" b="1" dirty="0"/>
              <a:t>PAUL’S LETTER TO RELIEVE ANXIETY AND TO SAY </a:t>
            </a:r>
          </a:p>
          <a:p>
            <a:pPr algn="ctr"/>
            <a:r>
              <a:rPr lang="en-US" b="1" dirty="0"/>
              <a:t>THANK YOU</a:t>
            </a:r>
          </a:p>
          <a:p>
            <a:pPr algn="ctr"/>
            <a:r>
              <a:rPr lang="en-US" b="1" dirty="0"/>
              <a:t>4:10</a:t>
            </a:r>
          </a:p>
        </p:txBody>
      </p:sp>
      <p:sp>
        <p:nvSpPr>
          <p:cNvPr id="32" name="Left Brace 31"/>
          <p:cNvSpPr/>
          <p:nvPr/>
        </p:nvSpPr>
        <p:spPr>
          <a:xfrm>
            <a:off x="8977745" y="276159"/>
            <a:ext cx="164685" cy="91440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33" name="Right Brace 32"/>
          <p:cNvSpPr/>
          <p:nvPr/>
        </p:nvSpPr>
        <p:spPr>
          <a:xfrm>
            <a:off x="11640958" y="272414"/>
            <a:ext cx="197011" cy="973563"/>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34" name="TextBox 33"/>
          <p:cNvSpPr txBox="1"/>
          <p:nvPr/>
        </p:nvSpPr>
        <p:spPr>
          <a:xfrm>
            <a:off x="9142430" y="346224"/>
            <a:ext cx="2455395"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b="1" u="sng" dirty="0"/>
              <a:t>Application</a:t>
            </a:r>
          </a:p>
          <a:p>
            <a:pPr algn="ctr"/>
            <a:r>
              <a:rPr lang="en-US" b="1" dirty="0"/>
              <a:t>CHRISTIAN EXPERIENCE</a:t>
            </a:r>
          </a:p>
          <a:p>
            <a:pPr algn="ctr"/>
            <a:r>
              <a:rPr lang="en-US" b="1" dirty="0"/>
              <a:t> 1:21</a:t>
            </a:r>
          </a:p>
        </p:txBody>
      </p:sp>
      <p:sp>
        <p:nvSpPr>
          <p:cNvPr id="35" name="Rounded Rectangle 34"/>
          <p:cNvSpPr/>
          <p:nvPr/>
        </p:nvSpPr>
        <p:spPr>
          <a:xfrm>
            <a:off x="4375726" y="942109"/>
            <a:ext cx="2604636" cy="11378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p:cNvSpPr txBox="1"/>
          <p:nvPr/>
        </p:nvSpPr>
        <p:spPr>
          <a:xfrm>
            <a:off x="4433211" y="993394"/>
            <a:ext cx="2489666" cy="1021556"/>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b="1" u="sng" dirty="0"/>
              <a:t>PARTNERSHIP</a:t>
            </a:r>
          </a:p>
          <a:p>
            <a:r>
              <a:rPr lang="en-US" b="1" dirty="0"/>
              <a:t>1:5-8   2:12-16   3:10-16</a:t>
            </a:r>
          </a:p>
        </p:txBody>
      </p:sp>
      <p:cxnSp>
        <p:nvCxnSpPr>
          <p:cNvPr id="38" name="Straight Arrow Connector 37"/>
          <p:cNvCxnSpPr/>
          <p:nvPr/>
        </p:nvCxnSpPr>
        <p:spPr>
          <a:xfrm flipV="1">
            <a:off x="5542396" y="2117007"/>
            <a:ext cx="0" cy="3398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9" name="Rectangle: Rounded Corners 38"/>
          <p:cNvSpPr/>
          <p:nvPr/>
        </p:nvSpPr>
        <p:spPr>
          <a:xfrm>
            <a:off x="7572090" y="1571883"/>
            <a:ext cx="2136772" cy="1138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1" name="Straight Arrow Connector 40"/>
          <p:cNvCxnSpPr/>
          <p:nvPr/>
        </p:nvCxnSpPr>
        <p:spPr>
          <a:xfrm flipV="1">
            <a:off x="6338459" y="2319979"/>
            <a:ext cx="1127413" cy="27385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2" name="TextBox 41"/>
          <p:cNvSpPr txBox="1"/>
          <p:nvPr/>
        </p:nvSpPr>
        <p:spPr>
          <a:xfrm>
            <a:off x="7677153" y="1650878"/>
            <a:ext cx="1921163" cy="1021556"/>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b="1" u="sng" dirty="0"/>
              <a:t>GOSPEL</a:t>
            </a:r>
          </a:p>
          <a:p>
            <a:pPr algn="ctr"/>
            <a:r>
              <a:rPr lang="en-US" b="1" dirty="0"/>
              <a:t>1:5,7,12,17,27</a:t>
            </a:r>
          </a:p>
          <a:p>
            <a:pPr algn="ctr"/>
            <a:r>
              <a:rPr lang="en-US" b="1" dirty="0"/>
              <a:t>4:3,15</a:t>
            </a:r>
          </a:p>
        </p:txBody>
      </p:sp>
      <p:sp>
        <p:nvSpPr>
          <p:cNvPr id="43" name="Rectangle: Rounded Corners 42"/>
          <p:cNvSpPr/>
          <p:nvPr/>
        </p:nvSpPr>
        <p:spPr>
          <a:xfrm>
            <a:off x="8191537" y="3091622"/>
            <a:ext cx="2013075" cy="15355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p:cNvSpPr txBox="1"/>
          <p:nvPr/>
        </p:nvSpPr>
        <p:spPr>
          <a:xfrm>
            <a:off x="8444924" y="3266380"/>
            <a:ext cx="1550553" cy="1328023"/>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b="1" u="sng" dirty="0"/>
              <a:t>SUFFERING </a:t>
            </a:r>
            <a:r>
              <a:rPr lang="en-US" b="1" dirty="0"/>
              <a:t>1:12-14</a:t>
            </a:r>
          </a:p>
          <a:p>
            <a:pPr algn="ctr"/>
            <a:r>
              <a:rPr lang="en-US" b="1" dirty="0"/>
              <a:t>4:4-9</a:t>
            </a:r>
          </a:p>
          <a:p>
            <a:pPr algn="ctr"/>
            <a:r>
              <a:rPr lang="en-US" b="1" dirty="0"/>
              <a:t>“ANXIETY”</a:t>
            </a:r>
          </a:p>
        </p:txBody>
      </p:sp>
      <p:cxnSp>
        <p:nvCxnSpPr>
          <p:cNvPr id="46" name="Straight Arrow Connector 45"/>
          <p:cNvCxnSpPr/>
          <p:nvPr/>
        </p:nvCxnSpPr>
        <p:spPr>
          <a:xfrm>
            <a:off x="6881091" y="3389745"/>
            <a:ext cx="1016000" cy="2955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7" name="Rounded Rectangle 46"/>
          <p:cNvSpPr/>
          <p:nvPr/>
        </p:nvSpPr>
        <p:spPr>
          <a:xfrm>
            <a:off x="7555885" y="5025471"/>
            <a:ext cx="1645305" cy="13683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p:cNvSpPr txBox="1"/>
          <p:nvPr/>
        </p:nvSpPr>
        <p:spPr>
          <a:xfrm>
            <a:off x="7739204" y="5051242"/>
            <a:ext cx="1278666" cy="1316415"/>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b="1" u="sng" dirty="0"/>
              <a:t>GIVING</a:t>
            </a:r>
          </a:p>
          <a:p>
            <a:pPr algn="ctr"/>
            <a:r>
              <a:rPr lang="en-US" b="1" dirty="0"/>
              <a:t>2:4-11</a:t>
            </a:r>
          </a:p>
          <a:p>
            <a:pPr algn="ctr"/>
            <a:r>
              <a:rPr lang="en-US" b="1" dirty="0"/>
              <a:t>2:17-18</a:t>
            </a:r>
          </a:p>
          <a:p>
            <a:pPr algn="ctr"/>
            <a:r>
              <a:rPr lang="en-US" b="1" dirty="0"/>
              <a:t>4:18</a:t>
            </a:r>
          </a:p>
        </p:txBody>
      </p:sp>
      <p:cxnSp>
        <p:nvCxnSpPr>
          <p:cNvPr id="50" name="Straight Arrow Connector 49"/>
          <p:cNvCxnSpPr>
            <a:cxnSpLocks/>
          </p:cNvCxnSpPr>
          <p:nvPr/>
        </p:nvCxnSpPr>
        <p:spPr>
          <a:xfrm>
            <a:off x="6742545" y="4051129"/>
            <a:ext cx="843398" cy="9540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2" name="Straight Arrow Connector 51"/>
          <p:cNvCxnSpPr>
            <a:cxnSpLocks/>
          </p:cNvCxnSpPr>
          <p:nvPr/>
        </p:nvCxnSpPr>
        <p:spPr>
          <a:xfrm>
            <a:off x="5477164" y="4467138"/>
            <a:ext cx="0" cy="58410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6237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9D9F2AB-C7E4-4A91-B01B-60D03F74B5D5}"/>
              </a:ext>
            </a:extLst>
          </p:cNvPr>
          <p:cNvSpPr>
            <a:spLocks noGrp="1"/>
          </p:cNvSpPr>
          <p:nvPr>
            <p:ph type="title"/>
          </p:nvPr>
        </p:nvSpPr>
        <p:spPr/>
        <p:txBody>
          <a:bodyPr/>
          <a:lstStyle/>
          <a:p>
            <a:r>
              <a:rPr lang="en-US" dirty="0"/>
              <a:t>Special Relationship – He wanted to thank them. </a:t>
            </a:r>
          </a:p>
        </p:txBody>
      </p:sp>
      <p:sp>
        <p:nvSpPr>
          <p:cNvPr id="8" name="Content Placeholder 7">
            <a:extLst>
              <a:ext uri="{FF2B5EF4-FFF2-40B4-BE49-F238E27FC236}">
                <a16:creationId xmlns:a16="http://schemas.microsoft.com/office/drawing/2014/main" id="{0E47C5C8-9287-4576-A3CF-E349F2A9CC40}"/>
              </a:ext>
            </a:extLst>
          </p:cNvPr>
          <p:cNvSpPr>
            <a:spLocks noGrp="1"/>
          </p:cNvSpPr>
          <p:nvPr>
            <p:ph idx="1"/>
          </p:nvPr>
        </p:nvSpPr>
        <p:spPr/>
        <p:txBody>
          <a:bodyPr>
            <a:noAutofit/>
          </a:bodyPr>
          <a:lstStyle/>
          <a:p>
            <a:r>
              <a:rPr lang="en-US" sz="4000" b="1" baseline="30000" dirty="0"/>
              <a:t>4:10 </a:t>
            </a:r>
            <a:r>
              <a:rPr lang="en-US" sz="4000" dirty="0"/>
              <a:t>But I rejoiced in the Lord greatly, that now at the last your care of me hath flourished again; wherein ye were also careful, but ye lacked opportunity.</a:t>
            </a:r>
          </a:p>
          <a:p>
            <a:r>
              <a:rPr lang="en-US" sz="4000" b="1" baseline="30000" dirty="0"/>
              <a:t>15 </a:t>
            </a:r>
            <a:r>
              <a:rPr lang="en-US" sz="4000" dirty="0"/>
              <a:t>Now ye Philippians know also, that in the beginning of the gospel, when I departed from Macedonia, no church communicated with me as concerning giving and receiving, but ye only.</a:t>
            </a:r>
          </a:p>
        </p:txBody>
      </p:sp>
    </p:spTree>
    <p:extLst>
      <p:ext uri="{BB962C8B-B14F-4D97-AF65-F5344CB8AC3E}">
        <p14:creationId xmlns:p14="http://schemas.microsoft.com/office/powerpoint/2010/main" val="2330158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006"/>
            <a:ext cx="12192000" cy="6768147"/>
          </a:xfrm>
          <a:solidFill>
            <a:schemeClr val="bg1"/>
          </a:solidFill>
        </p:spPr>
        <p:txBody>
          <a:bodyPr anchor="t"/>
          <a:lstStyle/>
          <a:p>
            <a:r>
              <a:rPr lang="en-US" b="1" u="sng" dirty="0"/>
              <a:t>PHILIPPIANS</a:t>
            </a:r>
          </a:p>
        </p:txBody>
      </p:sp>
      <p:sp>
        <p:nvSpPr>
          <p:cNvPr id="4" name="Oval 3"/>
          <p:cNvSpPr/>
          <p:nvPr/>
        </p:nvSpPr>
        <p:spPr>
          <a:xfrm>
            <a:off x="4240069" y="2488553"/>
            <a:ext cx="2604655" cy="18657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567994" y="2630917"/>
            <a:ext cx="1967345" cy="1601331"/>
          </a:xfrm>
          <a:prstGeom prst="ellipse">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sz="4400" b="1" dirty="0"/>
              <a:t>JOY</a:t>
            </a:r>
          </a:p>
          <a:p>
            <a:pPr algn="ctr"/>
            <a:r>
              <a:rPr lang="en-US" sz="2400" b="1" dirty="0"/>
              <a:t>4:4</a:t>
            </a:r>
          </a:p>
        </p:txBody>
      </p:sp>
      <p:sp>
        <p:nvSpPr>
          <p:cNvPr id="8" name="Rectangle: Rounded Corners 7"/>
          <p:cNvSpPr/>
          <p:nvPr/>
        </p:nvSpPr>
        <p:spPr>
          <a:xfrm>
            <a:off x="4367068" y="5107240"/>
            <a:ext cx="2477654" cy="15377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4507345" y="5181599"/>
            <a:ext cx="2105891" cy="1464231"/>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000" b="1" dirty="0"/>
              <a:t>KNOWING </a:t>
            </a:r>
          </a:p>
          <a:p>
            <a:pPr algn="ctr"/>
            <a:r>
              <a:rPr lang="en-US" sz="2000" b="1" u="sng" dirty="0"/>
              <a:t>CHRIST</a:t>
            </a:r>
          </a:p>
          <a:p>
            <a:pPr algn="ctr"/>
            <a:r>
              <a:rPr lang="en-US" sz="2000" b="1" dirty="0"/>
              <a:t>3:1-14</a:t>
            </a:r>
          </a:p>
          <a:p>
            <a:pPr algn="ctr"/>
            <a:r>
              <a:rPr lang="en-US" sz="2000" b="1" dirty="0"/>
              <a:t>4:13-14</a:t>
            </a:r>
          </a:p>
        </p:txBody>
      </p:sp>
      <p:cxnSp>
        <p:nvCxnSpPr>
          <p:cNvPr id="17" name="Straight Arrow Connector 16"/>
          <p:cNvCxnSpPr/>
          <p:nvPr/>
        </p:nvCxnSpPr>
        <p:spPr>
          <a:xfrm flipH="1">
            <a:off x="3498850" y="4075145"/>
            <a:ext cx="868218" cy="61883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8" name="Rectangle: Rounded Corners 17"/>
          <p:cNvSpPr/>
          <p:nvPr/>
        </p:nvSpPr>
        <p:spPr>
          <a:xfrm>
            <a:off x="1046822" y="4657577"/>
            <a:ext cx="2144122" cy="11968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1224378" y="4786120"/>
            <a:ext cx="1869207" cy="1021556"/>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b="1" u="sng" dirty="0"/>
              <a:t>LOVE and UNITY</a:t>
            </a:r>
            <a:endParaRPr lang="en-US" b="1" dirty="0"/>
          </a:p>
          <a:p>
            <a:pPr algn="ctr"/>
            <a:r>
              <a:rPr lang="en-US" b="1" dirty="0"/>
              <a:t>2:1-8</a:t>
            </a:r>
          </a:p>
          <a:p>
            <a:pPr algn="ctr"/>
            <a:r>
              <a:rPr lang="en-US" b="1" dirty="0"/>
              <a:t>4:2-5</a:t>
            </a:r>
          </a:p>
        </p:txBody>
      </p:sp>
      <p:sp>
        <p:nvSpPr>
          <p:cNvPr id="20" name="Rectangle: Rounded Corners 19"/>
          <p:cNvSpPr/>
          <p:nvPr/>
        </p:nvSpPr>
        <p:spPr>
          <a:xfrm>
            <a:off x="674255" y="2992582"/>
            <a:ext cx="2032000" cy="10621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6" name="Straight Arrow Connector 25"/>
          <p:cNvCxnSpPr/>
          <p:nvPr/>
        </p:nvCxnSpPr>
        <p:spPr>
          <a:xfrm flipH="1">
            <a:off x="2830947" y="3389745"/>
            <a:ext cx="113145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7" name="TextBox 26"/>
          <p:cNvSpPr txBox="1"/>
          <p:nvPr/>
        </p:nvSpPr>
        <p:spPr>
          <a:xfrm>
            <a:off x="798945" y="3180800"/>
            <a:ext cx="1791855" cy="783193"/>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000" b="1" u="sng" dirty="0"/>
              <a:t>2</a:t>
            </a:r>
            <a:r>
              <a:rPr lang="en-US" sz="2000" b="1" u="sng" baseline="30000" dirty="0"/>
              <a:t>ND</a:t>
            </a:r>
            <a:r>
              <a:rPr lang="en-US" sz="2000" b="1" u="sng" dirty="0"/>
              <a:t> COMING</a:t>
            </a:r>
          </a:p>
          <a:p>
            <a:pPr algn="ctr"/>
            <a:r>
              <a:rPr lang="en-US" sz="2000" b="1" dirty="0"/>
              <a:t>3:17 -4:3</a:t>
            </a:r>
          </a:p>
        </p:txBody>
      </p:sp>
      <p:sp>
        <p:nvSpPr>
          <p:cNvPr id="28" name="Left Brace 27"/>
          <p:cNvSpPr/>
          <p:nvPr/>
        </p:nvSpPr>
        <p:spPr>
          <a:xfrm>
            <a:off x="259774" y="626327"/>
            <a:ext cx="355599" cy="1514764"/>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30" name="Right Brace 29"/>
          <p:cNvSpPr/>
          <p:nvPr/>
        </p:nvSpPr>
        <p:spPr>
          <a:xfrm flipV="1">
            <a:off x="3592945" y="626327"/>
            <a:ext cx="230909" cy="1514764"/>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31" name="TextBox 30"/>
          <p:cNvSpPr txBox="1"/>
          <p:nvPr/>
        </p:nvSpPr>
        <p:spPr>
          <a:xfrm>
            <a:off x="615373" y="711200"/>
            <a:ext cx="2977572"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b="1" u="sng" dirty="0"/>
              <a:t>PURPOSE</a:t>
            </a:r>
          </a:p>
          <a:p>
            <a:pPr algn="ctr"/>
            <a:r>
              <a:rPr lang="en-US" b="1" dirty="0"/>
              <a:t>PAUL’S LETTER TO RELIEVE ANXIETY AND TO SAY </a:t>
            </a:r>
          </a:p>
          <a:p>
            <a:pPr algn="ctr"/>
            <a:r>
              <a:rPr lang="en-US" b="1" dirty="0"/>
              <a:t>THANK YOU</a:t>
            </a:r>
          </a:p>
          <a:p>
            <a:pPr algn="ctr"/>
            <a:r>
              <a:rPr lang="en-US" b="1" dirty="0"/>
              <a:t>4:10</a:t>
            </a:r>
          </a:p>
        </p:txBody>
      </p:sp>
      <p:sp>
        <p:nvSpPr>
          <p:cNvPr id="32" name="Left Brace 31"/>
          <p:cNvSpPr/>
          <p:nvPr/>
        </p:nvSpPr>
        <p:spPr>
          <a:xfrm>
            <a:off x="8977745" y="276159"/>
            <a:ext cx="164685" cy="91440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33" name="Right Brace 32"/>
          <p:cNvSpPr/>
          <p:nvPr/>
        </p:nvSpPr>
        <p:spPr>
          <a:xfrm>
            <a:off x="11640958" y="272414"/>
            <a:ext cx="197011" cy="973563"/>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dirty="0"/>
          </a:p>
        </p:txBody>
      </p:sp>
      <p:sp>
        <p:nvSpPr>
          <p:cNvPr id="34" name="TextBox 33"/>
          <p:cNvSpPr txBox="1"/>
          <p:nvPr/>
        </p:nvSpPr>
        <p:spPr>
          <a:xfrm>
            <a:off x="9142430" y="346224"/>
            <a:ext cx="2455395"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b="1" u="sng" dirty="0"/>
              <a:t>Application</a:t>
            </a:r>
          </a:p>
          <a:p>
            <a:pPr algn="ctr"/>
            <a:r>
              <a:rPr lang="en-US" b="1" dirty="0"/>
              <a:t>CHRISTIAN EXPERIENCE</a:t>
            </a:r>
          </a:p>
          <a:p>
            <a:pPr algn="ctr"/>
            <a:r>
              <a:rPr lang="en-US" b="1" dirty="0"/>
              <a:t> 1:21</a:t>
            </a:r>
          </a:p>
        </p:txBody>
      </p:sp>
      <p:sp>
        <p:nvSpPr>
          <p:cNvPr id="35" name="Rounded Rectangle 34"/>
          <p:cNvSpPr/>
          <p:nvPr/>
        </p:nvSpPr>
        <p:spPr>
          <a:xfrm>
            <a:off x="4375726" y="942109"/>
            <a:ext cx="2604636" cy="11378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p:cNvSpPr txBox="1"/>
          <p:nvPr/>
        </p:nvSpPr>
        <p:spPr>
          <a:xfrm>
            <a:off x="4433211" y="993394"/>
            <a:ext cx="2489666" cy="1021556"/>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b="1" u="sng" dirty="0"/>
              <a:t>PARTNERSHIP</a:t>
            </a:r>
          </a:p>
          <a:p>
            <a:r>
              <a:rPr lang="en-US" b="1" dirty="0"/>
              <a:t>1:5-8   2:12-16   3:10-16</a:t>
            </a:r>
          </a:p>
        </p:txBody>
      </p:sp>
      <p:cxnSp>
        <p:nvCxnSpPr>
          <p:cNvPr id="38" name="Straight Arrow Connector 37"/>
          <p:cNvCxnSpPr/>
          <p:nvPr/>
        </p:nvCxnSpPr>
        <p:spPr>
          <a:xfrm flipV="1">
            <a:off x="5542396" y="2117007"/>
            <a:ext cx="0" cy="3398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9" name="Rectangle: Rounded Corners 38"/>
          <p:cNvSpPr/>
          <p:nvPr/>
        </p:nvSpPr>
        <p:spPr>
          <a:xfrm>
            <a:off x="7572090" y="1571883"/>
            <a:ext cx="2136772" cy="1138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1" name="Straight Arrow Connector 40"/>
          <p:cNvCxnSpPr/>
          <p:nvPr/>
        </p:nvCxnSpPr>
        <p:spPr>
          <a:xfrm flipV="1">
            <a:off x="6338459" y="2319979"/>
            <a:ext cx="1127413" cy="27385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2" name="TextBox 41"/>
          <p:cNvSpPr txBox="1"/>
          <p:nvPr/>
        </p:nvSpPr>
        <p:spPr>
          <a:xfrm>
            <a:off x="7677153" y="1650878"/>
            <a:ext cx="1921163" cy="1021556"/>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b="1" u="sng" dirty="0"/>
              <a:t>GOSPEL</a:t>
            </a:r>
          </a:p>
          <a:p>
            <a:pPr algn="ctr"/>
            <a:r>
              <a:rPr lang="en-US" b="1" dirty="0"/>
              <a:t>1:5,7,12,17,27</a:t>
            </a:r>
          </a:p>
          <a:p>
            <a:pPr algn="ctr"/>
            <a:r>
              <a:rPr lang="en-US" b="1" dirty="0"/>
              <a:t>4:3,15</a:t>
            </a:r>
          </a:p>
        </p:txBody>
      </p:sp>
      <p:sp>
        <p:nvSpPr>
          <p:cNvPr id="43" name="Rectangle: Rounded Corners 42"/>
          <p:cNvSpPr/>
          <p:nvPr/>
        </p:nvSpPr>
        <p:spPr>
          <a:xfrm>
            <a:off x="8191537" y="3091622"/>
            <a:ext cx="2013075" cy="15355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p:cNvSpPr txBox="1"/>
          <p:nvPr/>
        </p:nvSpPr>
        <p:spPr>
          <a:xfrm>
            <a:off x="8444924" y="3266380"/>
            <a:ext cx="1550553" cy="1328023"/>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b="1" u="sng" dirty="0"/>
              <a:t>SUFFERING </a:t>
            </a:r>
            <a:r>
              <a:rPr lang="en-US" b="1" dirty="0"/>
              <a:t>1:12-14</a:t>
            </a:r>
          </a:p>
          <a:p>
            <a:pPr algn="ctr"/>
            <a:r>
              <a:rPr lang="en-US" b="1" dirty="0"/>
              <a:t>4:4-9</a:t>
            </a:r>
          </a:p>
          <a:p>
            <a:pPr algn="ctr"/>
            <a:r>
              <a:rPr lang="en-US" b="1" dirty="0"/>
              <a:t>“ANXIETY”</a:t>
            </a:r>
          </a:p>
        </p:txBody>
      </p:sp>
      <p:cxnSp>
        <p:nvCxnSpPr>
          <p:cNvPr id="46" name="Straight Arrow Connector 45"/>
          <p:cNvCxnSpPr/>
          <p:nvPr/>
        </p:nvCxnSpPr>
        <p:spPr>
          <a:xfrm>
            <a:off x="6881091" y="3389745"/>
            <a:ext cx="1016000" cy="2955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7" name="Rounded Rectangle 46"/>
          <p:cNvSpPr/>
          <p:nvPr/>
        </p:nvSpPr>
        <p:spPr>
          <a:xfrm>
            <a:off x="7555885" y="5025471"/>
            <a:ext cx="1645305" cy="13683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p:cNvSpPr txBox="1"/>
          <p:nvPr/>
        </p:nvSpPr>
        <p:spPr>
          <a:xfrm>
            <a:off x="7739204" y="5051242"/>
            <a:ext cx="1278666" cy="1316415"/>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b="1" u="sng" dirty="0"/>
              <a:t>GIVING</a:t>
            </a:r>
          </a:p>
          <a:p>
            <a:pPr algn="ctr"/>
            <a:r>
              <a:rPr lang="en-US" b="1" dirty="0"/>
              <a:t>2:4-11</a:t>
            </a:r>
          </a:p>
          <a:p>
            <a:pPr algn="ctr"/>
            <a:r>
              <a:rPr lang="en-US" b="1" dirty="0"/>
              <a:t>2:17-18</a:t>
            </a:r>
          </a:p>
          <a:p>
            <a:pPr algn="ctr"/>
            <a:r>
              <a:rPr lang="en-US" b="1" dirty="0"/>
              <a:t>4:18</a:t>
            </a:r>
          </a:p>
        </p:txBody>
      </p:sp>
      <p:cxnSp>
        <p:nvCxnSpPr>
          <p:cNvPr id="50" name="Straight Arrow Connector 49"/>
          <p:cNvCxnSpPr>
            <a:cxnSpLocks/>
          </p:cNvCxnSpPr>
          <p:nvPr/>
        </p:nvCxnSpPr>
        <p:spPr>
          <a:xfrm>
            <a:off x="6742545" y="4051129"/>
            <a:ext cx="843398" cy="9540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2" name="Straight Arrow Connector 51"/>
          <p:cNvCxnSpPr>
            <a:cxnSpLocks/>
          </p:cNvCxnSpPr>
          <p:nvPr/>
        </p:nvCxnSpPr>
        <p:spPr>
          <a:xfrm>
            <a:off x="5477164" y="4467138"/>
            <a:ext cx="0" cy="58410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519844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181B4-E80C-466D-A700-3527E82C36A2}"/>
              </a:ext>
            </a:extLst>
          </p:cNvPr>
          <p:cNvSpPr>
            <a:spLocks noGrp="1"/>
          </p:cNvSpPr>
          <p:nvPr>
            <p:ph type="title"/>
          </p:nvPr>
        </p:nvSpPr>
        <p:spPr/>
        <p:txBody>
          <a:bodyPr/>
          <a:lstStyle/>
          <a:p>
            <a:r>
              <a:rPr lang="en-US" dirty="0"/>
              <a:t>Christian Living or journey</a:t>
            </a:r>
          </a:p>
        </p:txBody>
      </p:sp>
      <p:sp>
        <p:nvSpPr>
          <p:cNvPr id="3" name="Content Placeholder 2">
            <a:extLst>
              <a:ext uri="{FF2B5EF4-FFF2-40B4-BE49-F238E27FC236}">
                <a16:creationId xmlns:a16="http://schemas.microsoft.com/office/drawing/2014/main" id="{8767DC04-98F2-4400-9F5D-4EF4B8C46882}"/>
              </a:ext>
            </a:extLst>
          </p:cNvPr>
          <p:cNvSpPr>
            <a:spLocks noGrp="1"/>
          </p:cNvSpPr>
          <p:nvPr>
            <p:ph idx="1"/>
          </p:nvPr>
        </p:nvSpPr>
        <p:spPr/>
        <p:txBody>
          <a:bodyPr/>
          <a:lstStyle/>
          <a:p>
            <a:r>
              <a:rPr lang="en-US" dirty="0"/>
              <a:t>1</a:t>
            </a:r>
            <a:r>
              <a:rPr lang="en-US" b="1" baseline="30000" dirty="0"/>
              <a:t>21 </a:t>
            </a:r>
            <a:r>
              <a:rPr lang="en-US" dirty="0"/>
              <a:t>For to me to live is Christ, and to die is gain.</a:t>
            </a:r>
          </a:p>
          <a:p>
            <a:endParaRPr lang="en-US" dirty="0"/>
          </a:p>
          <a:p>
            <a:endParaRPr lang="en-US" dirty="0"/>
          </a:p>
          <a:p>
            <a:endParaRPr lang="en-US" dirty="0"/>
          </a:p>
        </p:txBody>
      </p:sp>
    </p:spTree>
    <p:extLst>
      <p:ext uri="{BB962C8B-B14F-4D97-AF65-F5344CB8AC3E}">
        <p14:creationId xmlns:p14="http://schemas.microsoft.com/office/powerpoint/2010/main" val="890736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TotalTime>
  <Words>1113</Words>
  <Application>Microsoft Office PowerPoint</Application>
  <PresentationFormat>Widescreen</PresentationFormat>
  <Paragraphs>181</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Philippians Devotions</vt:lpstr>
      <vt:lpstr>Author is Paul, the Audience is church at Philippi, and the place is in Prison at Rome. 60, 64 A.D. </vt:lpstr>
      <vt:lpstr>The city</vt:lpstr>
      <vt:lpstr>The narrative</vt:lpstr>
      <vt:lpstr>How the Church was formed (Acts 16) </vt:lpstr>
      <vt:lpstr>PHILIPPIANS</vt:lpstr>
      <vt:lpstr>Special Relationship – He wanted to thank them. </vt:lpstr>
      <vt:lpstr>PHILIPPIANS</vt:lpstr>
      <vt:lpstr>Christian Living or journey</vt:lpstr>
      <vt:lpstr>PHILIPPIANS</vt:lpstr>
      <vt:lpstr>It should be one of Joy</vt:lpstr>
      <vt:lpstr>PHILIPPIANS</vt:lpstr>
      <vt:lpstr>Salutation - Greeting</vt:lpstr>
      <vt:lpstr>Partnership –  Shared Identity, Shared experience (love), and Shared purpose (mission and vision)</vt:lpstr>
      <vt:lpstr>Gospel Work</vt:lpstr>
      <vt:lpstr>V 7 Partnership v 8 Love and Unity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Philippians Devotions</dc:title>
  <dc:creator>TJ</dc:creator>
  <cp:lastModifiedBy>TJ</cp:lastModifiedBy>
  <cp:revision>11</cp:revision>
  <dcterms:created xsi:type="dcterms:W3CDTF">2020-04-27T13:04:35Z</dcterms:created>
  <dcterms:modified xsi:type="dcterms:W3CDTF">2020-04-27T15:11:57Z</dcterms:modified>
</cp:coreProperties>
</file>