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8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57DF-4054-478A-A0A0-55FC8EF0F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EC93A-BF52-45C8-AE11-B86AC784D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DC653-C3D1-410A-894F-B77540B61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1079E-F148-4875-9756-2EDB13BA1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5C561-3F8C-428A-A255-E1EFCD64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AF09-EE0F-48A2-8ED4-6C4C079A9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6DD72-BBAC-470D-8358-C2B6E4ED6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4CE8C-2E02-46C6-9DB3-F067A1A5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BD32-BC70-4A9A-9DAC-B1BFC327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F4536-7527-41E4-AAE5-8D5885147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5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08571-97F6-4DEB-88DD-2658C36E4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3EC69-3860-4A23-8BD5-34778BC75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57595-F5D9-4EEE-AFBB-6E46569D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D5125-1FE1-4FF7-8560-57726296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DC59B-9111-4D50-9900-0CDF5A5D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9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6EEF8-7B6A-43BF-9324-A40A4E71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A156A-C312-4F20-821A-235295FC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4EE62-6BF5-4FFA-98A1-83C35020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654FE-C55E-4BDC-BF97-2DBC23C5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2328F-FDB1-4991-832D-BD25C1D4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8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C8A9-755C-435D-A05F-8CEA5399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940D6-6B34-418C-9F79-E388F87B2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E494B-68D1-4133-9BFC-823FC5607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92C62-9532-4625-BBE8-7D298C8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CE6E-7748-4456-877A-C2EAA872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49C2C-664F-4BF2-A716-362BD4CD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BB08C-1C58-405B-B1A6-2F66F14F0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B78BC-55C7-49D3-A647-A7DC72B85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68A85-4E57-41AE-96DF-71B3E089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EA2DE-6CF2-4EE3-8622-9608838C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C6086-04AC-4041-807A-6390A010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8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C0AF1-3616-4F71-BFD2-C4949858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A5352-E5D6-4461-B814-9F83D0F64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020C6-B6C6-4017-967E-4671D47D3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7E188-1513-4DCD-8F5C-F9C1E966D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18B27-46FE-4F1E-A3F8-7FF6EA16B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80BA7-516C-4FBC-B02A-7E90CB6EB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55429-B83B-4C24-9003-0FB815C3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BA7E6-6CE6-4DD2-94E9-A74CF499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1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1D34-5DB5-4186-8516-F607E043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FED10-FC78-42FC-85D4-563AE3CC7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64133D-AB0A-4136-A1D4-A74985F5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81E35-8E0A-4163-9ED0-83519E3D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2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B37091-A0BC-43F6-B275-225B958E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7A8A5B-3EF9-48BB-93A1-838465D2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5FEED-0306-4A87-96D3-04555CB9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9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7A39E-1D48-43C7-B26D-F15873B44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845DE-DCB4-428E-BE4D-32468B103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4DB44-49FA-4C29-B5AD-8C049E43F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70C49-1B90-48CB-ADB1-E5725741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3B82D-CA88-49F9-8573-AFF727A4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F593E-DA83-442C-88F9-08BC7226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6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9237-C5B2-425D-BC89-7BE562C7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4F491E-9BD3-4AD6-AC5D-F1CED31BC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32907-F03A-4F63-B238-1BF39B88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48C0A-479F-4D4B-875A-A94F9583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C980A-1F4C-4788-875A-DDF7246F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E727C-D7DB-4F11-9B12-7687827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5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FE16D6-1728-4C55-B001-2F401B42C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FE96D-4065-4EF7-863A-CA107E4DA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D8CF0-785F-4993-9DA8-EAE8C2DDC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C145-2978-4128-8529-1DAB3DDF9142}" type="datetimeFigureOut">
              <a:rPr lang="en-US" smtClean="0"/>
              <a:t>7/11/2020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058E7-893B-454F-9377-FEAF8B023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D0B23-9588-493E-8434-3E17A8903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A5E2E-8632-48FC-995B-C247CD99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CCD0-D9A9-4689-B89A-7175FF7C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3909-B9CD-489E-955F-75AF16752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F009E-266B-464E-A3C8-7B224105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4" y="0"/>
            <a:ext cx="11883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6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89BD-2288-4579-9EF6-77BFCC5E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7E95B-CD47-4895-80A4-1C60A278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825625"/>
            <a:ext cx="11005457" cy="435133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Obedience brings blessing</a:t>
            </a:r>
          </a:p>
          <a:p>
            <a:r>
              <a:rPr lang="en-US" sz="5400" dirty="0">
                <a:solidFill>
                  <a:schemeClr val="bg1"/>
                </a:solidFill>
              </a:rPr>
              <a:t>Honor brings Happiness</a:t>
            </a:r>
          </a:p>
        </p:txBody>
      </p:sp>
    </p:spTree>
    <p:extLst>
      <p:ext uri="{BB962C8B-B14F-4D97-AF65-F5344CB8AC3E}">
        <p14:creationId xmlns:p14="http://schemas.microsoft.com/office/powerpoint/2010/main" val="316703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B138-00CC-4C9B-9968-D88F3FEC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775"/>
            <a:ext cx="10515600" cy="108667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Why Family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AD631-212E-4A6A-A3A0-5ED8EFEE0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04730"/>
            <a:ext cx="12085983" cy="54532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“</a:t>
            </a:r>
            <a:r>
              <a:rPr lang="en-US" sz="5400" b="1" dirty="0">
                <a:solidFill>
                  <a:srgbClr val="FFFF00"/>
                </a:solidFill>
              </a:rPr>
              <a:t>The Filter</a:t>
            </a:r>
            <a:r>
              <a:rPr lang="en-US" sz="5400" b="1" dirty="0">
                <a:solidFill>
                  <a:schemeClr val="bg1"/>
                </a:solidFill>
              </a:rPr>
              <a:t>”  (No God, No conscience)</a:t>
            </a:r>
          </a:p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“</a:t>
            </a:r>
            <a:r>
              <a:rPr lang="en-US" sz="5400" b="1" dirty="0">
                <a:solidFill>
                  <a:srgbClr val="FFFF00"/>
                </a:solidFill>
              </a:rPr>
              <a:t>Fight of Sin</a:t>
            </a:r>
            <a:r>
              <a:rPr lang="en-US" sz="5400" b="1" dirty="0">
                <a:solidFill>
                  <a:schemeClr val="bg1"/>
                </a:solidFill>
              </a:rPr>
              <a:t>”</a:t>
            </a:r>
          </a:p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The greatest goal for a parent in life is to bring their child to the saving knowledge of Christ. </a:t>
            </a:r>
          </a:p>
        </p:txBody>
      </p:sp>
    </p:spTree>
    <p:extLst>
      <p:ext uri="{BB962C8B-B14F-4D97-AF65-F5344CB8AC3E}">
        <p14:creationId xmlns:p14="http://schemas.microsoft.com/office/powerpoint/2010/main" val="207335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5D144-036E-4A8C-AD89-85B2FC5D5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21"/>
            <a:ext cx="12192000" cy="6725479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</a:rPr>
              <a:t>6:1 Children, </a:t>
            </a:r>
            <a:r>
              <a:rPr lang="en-US" sz="6000" dirty="0">
                <a:solidFill>
                  <a:srgbClr val="FFFF00"/>
                </a:solidFill>
              </a:rPr>
              <a:t>obey</a:t>
            </a:r>
            <a:r>
              <a:rPr lang="en-US" sz="6000" dirty="0">
                <a:solidFill>
                  <a:schemeClr val="bg1"/>
                </a:solidFill>
              </a:rPr>
              <a:t> your parents in the Lord: for this is right.</a:t>
            </a:r>
          </a:p>
          <a:p>
            <a:pPr marL="0" indent="0" algn="ctr">
              <a:buNone/>
            </a:pPr>
            <a:r>
              <a:rPr lang="en-US" sz="6000" baseline="30000" dirty="0">
                <a:solidFill>
                  <a:schemeClr val="bg1"/>
                </a:solidFill>
              </a:rPr>
              <a:t>2 </a:t>
            </a:r>
            <a:r>
              <a:rPr lang="en-US" sz="6000" dirty="0">
                <a:solidFill>
                  <a:srgbClr val="FFFF00"/>
                </a:solidFill>
              </a:rPr>
              <a:t>Honour</a:t>
            </a:r>
            <a:r>
              <a:rPr lang="en-US" sz="6000" dirty="0">
                <a:solidFill>
                  <a:schemeClr val="bg1"/>
                </a:solidFill>
              </a:rPr>
              <a:t> thy father and mother; which is the first commandment with promise;</a:t>
            </a:r>
          </a:p>
          <a:p>
            <a:pPr marL="0" indent="0" algn="ctr">
              <a:buNone/>
            </a:pPr>
            <a:r>
              <a:rPr lang="en-US" sz="6000" baseline="30000" dirty="0">
                <a:solidFill>
                  <a:schemeClr val="bg1"/>
                </a:solidFill>
              </a:rPr>
              <a:t>3 </a:t>
            </a:r>
            <a:r>
              <a:rPr lang="en-US" sz="6000" dirty="0">
                <a:solidFill>
                  <a:schemeClr val="bg1"/>
                </a:solidFill>
              </a:rPr>
              <a:t>That it may be well with thee, and thou mayest live long on the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8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EB5A-C16C-448A-B0A0-DFF64C946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Obey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EED19-BB5D-40D4-8524-3942BDC85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6:1 </a:t>
            </a:r>
            <a:r>
              <a:rPr lang="en-US" sz="4400" dirty="0">
                <a:solidFill>
                  <a:schemeClr val="bg1"/>
                </a:solidFill>
              </a:rPr>
              <a:t>Children, obey your parents </a:t>
            </a:r>
            <a:r>
              <a:rPr lang="en-US" sz="4400" dirty="0">
                <a:solidFill>
                  <a:srgbClr val="FFFF00"/>
                </a:solidFill>
              </a:rPr>
              <a:t>in the Lord</a:t>
            </a:r>
            <a:r>
              <a:rPr lang="en-US" sz="4400" dirty="0">
                <a:solidFill>
                  <a:schemeClr val="bg1"/>
                </a:solidFill>
              </a:rPr>
              <a:t>: for </a:t>
            </a:r>
            <a:r>
              <a:rPr lang="en-US" sz="4400" dirty="0">
                <a:solidFill>
                  <a:srgbClr val="FFFF00"/>
                </a:solidFill>
              </a:rPr>
              <a:t>this is right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4400" b="1" baseline="30000" dirty="0">
                <a:solidFill>
                  <a:schemeClr val="bg1"/>
                </a:solidFill>
              </a:rPr>
              <a:t>3 </a:t>
            </a:r>
            <a:r>
              <a:rPr lang="en-US" sz="4400" dirty="0">
                <a:solidFill>
                  <a:schemeClr val="bg1"/>
                </a:solidFill>
              </a:rPr>
              <a:t>That it may </a:t>
            </a:r>
            <a:r>
              <a:rPr lang="en-US" sz="4400" dirty="0">
                <a:solidFill>
                  <a:srgbClr val="FFFF00"/>
                </a:solidFill>
              </a:rPr>
              <a:t>be well with thee</a:t>
            </a:r>
            <a:r>
              <a:rPr lang="en-US" sz="4400" dirty="0">
                <a:solidFill>
                  <a:schemeClr val="bg1"/>
                </a:solidFill>
              </a:rPr>
              <a:t>, and thou mayest </a:t>
            </a:r>
            <a:r>
              <a:rPr lang="en-US" sz="4400" dirty="0">
                <a:solidFill>
                  <a:srgbClr val="FFFF00"/>
                </a:solidFill>
              </a:rPr>
              <a:t>live long </a:t>
            </a:r>
            <a:r>
              <a:rPr lang="en-US" sz="4400" dirty="0">
                <a:solidFill>
                  <a:schemeClr val="bg1"/>
                </a:solidFill>
              </a:rPr>
              <a:t>on the earth.</a:t>
            </a:r>
          </a:p>
          <a:p>
            <a:pPr marL="0" indent="0" algn="ctr">
              <a:buNone/>
            </a:pP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2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87307-FB31-4FCC-ABF5-5C4AF086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DF436-B583-45F1-8F7F-EC91516AB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034"/>
            <a:ext cx="12192000" cy="664596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Phil 2:6 </a:t>
            </a:r>
            <a:r>
              <a:rPr lang="en-US" sz="5400" dirty="0">
                <a:solidFill>
                  <a:schemeClr val="bg1"/>
                </a:solidFill>
              </a:rPr>
              <a:t>Who, being in the form of God, thought it not robbery to be equal with God:</a:t>
            </a:r>
          </a:p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7</a:t>
            </a:r>
            <a:r>
              <a:rPr lang="en-US" sz="5400" dirty="0">
                <a:solidFill>
                  <a:schemeClr val="bg1"/>
                </a:solidFill>
              </a:rPr>
              <a:t>But made himself of no reputation, and took upon him the form of a servant, and was made in the likeness of men:</a:t>
            </a:r>
          </a:p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8</a:t>
            </a:r>
            <a:r>
              <a:rPr lang="en-US" sz="5400" dirty="0">
                <a:solidFill>
                  <a:schemeClr val="bg1"/>
                </a:solidFill>
              </a:rPr>
              <a:t>And being found in fashion as a man, he humbled himself, and </a:t>
            </a:r>
            <a:r>
              <a:rPr lang="en-US" sz="5400" dirty="0">
                <a:solidFill>
                  <a:srgbClr val="FFFF00"/>
                </a:solidFill>
              </a:rPr>
              <a:t>became obedient unto death</a:t>
            </a:r>
            <a:r>
              <a:rPr lang="en-US" sz="5400" dirty="0">
                <a:solidFill>
                  <a:schemeClr val="bg1"/>
                </a:solidFill>
              </a:rPr>
              <a:t>, even the death of the cross.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80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723D-ED84-49A2-A0F7-ABE4F23D6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27BF-7F6D-4A31-A173-FF353F16E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238539"/>
            <a:ext cx="11887200" cy="5938424"/>
          </a:xfrm>
        </p:spPr>
        <p:txBody>
          <a:bodyPr>
            <a:noAutofit/>
          </a:bodyPr>
          <a:lstStyle/>
          <a:p>
            <a:r>
              <a:rPr lang="en-US" sz="6000" b="1" baseline="30000" dirty="0">
                <a:solidFill>
                  <a:schemeClr val="bg1"/>
                </a:solidFill>
              </a:rPr>
              <a:t>9 </a:t>
            </a:r>
            <a:r>
              <a:rPr lang="en-US" sz="6000" dirty="0">
                <a:solidFill>
                  <a:schemeClr val="bg1"/>
                </a:solidFill>
              </a:rPr>
              <a:t>Wherefore God also </a:t>
            </a:r>
            <a:r>
              <a:rPr lang="en-US" sz="6000" dirty="0">
                <a:solidFill>
                  <a:srgbClr val="FFFF00"/>
                </a:solidFill>
              </a:rPr>
              <a:t>hath highly exalted him</a:t>
            </a:r>
            <a:r>
              <a:rPr lang="en-US" sz="6000" dirty="0">
                <a:solidFill>
                  <a:schemeClr val="bg1"/>
                </a:solidFill>
              </a:rPr>
              <a:t>, and given him a name which is above every name:</a:t>
            </a:r>
          </a:p>
          <a:p>
            <a:endParaRPr lang="en-US" sz="6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60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chemeClr val="bg1"/>
                </a:solidFill>
              </a:rPr>
              <a:t>“Obedience brings Blessing”</a:t>
            </a:r>
          </a:p>
        </p:txBody>
      </p:sp>
    </p:spTree>
    <p:extLst>
      <p:ext uri="{BB962C8B-B14F-4D97-AF65-F5344CB8AC3E}">
        <p14:creationId xmlns:p14="http://schemas.microsoft.com/office/powerpoint/2010/main" val="367631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12FA-EA7E-4B92-AF0E-A8313F8F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Disobedience brings consequence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AD2C0-F561-4B58-A338-3DE5551A9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25625"/>
            <a:ext cx="11635409" cy="466725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Judges 14</a:t>
            </a:r>
            <a:r>
              <a:rPr lang="en-US" sz="4400" b="1" baseline="30000" dirty="0">
                <a:solidFill>
                  <a:schemeClr val="bg1"/>
                </a:solidFill>
              </a:rPr>
              <a:t>3 </a:t>
            </a:r>
            <a:r>
              <a:rPr lang="en-US" sz="4400" b="1" dirty="0">
                <a:solidFill>
                  <a:schemeClr val="bg1"/>
                </a:solidFill>
              </a:rPr>
              <a:t>Then his father and his mother said unto him, Is there never a woman among the daughters of thy brethren, or among all my people, that thou goest to take a wife of the uncircumcised Philistines? And Samson said unto his father, Get her for me; for she pleaseth me well.</a:t>
            </a:r>
          </a:p>
        </p:txBody>
      </p:sp>
    </p:spTree>
    <p:extLst>
      <p:ext uri="{BB962C8B-B14F-4D97-AF65-F5344CB8AC3E}">
        <p14:creationId xmlns:p14="http://schemas.microsoft.com/office/powerpoint/2010/main" val="62537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B0FF-3CEF-4C44-8892-9EB703BAC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278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FF00"/>
                </a:solidFill>
              </a:rPr>
              <a:t>Honor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173EE-2B6F-4EC0-A88F-70069E687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8957"/>
            <a:ext cx="12192000" cy="559904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2 </a:t>
            </a:r>
            <a:r>
              <a:rPr lang="en-US" sz="5400" dirty="0">
                <a:solidFill>
                  <a:srgbClr val="FFFF00"/>
                </a:solidFill>
              </a:rPr>
              <a:t>Honour</a:t>
            </a:r>
            <a:r>
              <a:rPr lang="en-US" sz="5400" dirty="0">
                <a:solidFill>
                  <a:schemeClr val="bg1"/>
                </a:solidFill>
              </a:rPr>
              <a:t> thy father and mother; which is the first </a:t>
            </a:r>
            <a:r>
              <a:rPr lang="en-US" sz="5400" dirty="0">
                <a:solidFill>
                  <a:srgbClr val="FFFF00"/>
                </a:solidFill>
              </a:rPr>
              <a:t>commandment</a:t>
            </a:r>
            <a:r>
              <a:rPr lang="en-US" sz="5400" dirty="0">
                <a:solidFill>
                  <a:schemeClr val="bg1"/>
                </a:solidFill>
              </a:rPr>
              <a:t> with promise;</a:t>
            </a:r>
          </a:p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3 </a:t>
            </a:r>
            <a:r>
              <a:rPr lang="en-US" sz="5400" dirty="0">
                <a:solidFill>
                  <a:schemeClr val="bg1"/>
                </a:solidFill>
              </a:rPr>
              <a:t>That it may </a:t>
            </a:r>
            <a:r>
              <a:rPr lang="en-US" sz="5400" dirty="0">
                <a:solidFill>
                  <a:srgbClr val="FFFF00"/>
                </a:solidFill>
              </a:rPr>
              <a:t>be well with thee</a:t>
            </a:r>
            <a:r>
              <a:rPr lang="en-US" sz="5400" dirty="0">
                <a:solidFill>
                  <a:schemeClr val="bg1"/>
                </a:solidFill>
              </a:rPr>
              <a:t>, and thou mayest </a:t>
            </a:r>
            <a:r>
              <a:rPr lang="en-US" sz="5400" dirty="0">
                <a:solidFill>
                  <a:srgbClr val="FFFF00"/>
                </a:solidFill>
              </a:rPr>
              <a:t>live long </a:t>
            </a:r>
            <a:r>
              <a:rPr lang="en-US" sz="5400" dirty="0">
                <a:solidFill>
                  <a:schemeClr val="bg1"/>
                </a:solidFill>
              </a:rPr>
              <a:t>on the earth.</a:t>
            </a: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“To Honor Brings Happiness”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2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7DE8-B58E-4881-AA4A-5ED3F45F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BDDBF-CECD-4779-AAAF-2265CF4FE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3826"/>
            <a:ext cx="12192000" cy="639417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>
                <a:solidFill>
                  <a:schemeClr val="bg1"/>
                </a:solidFill>
              </a:rPr>
              <a:t>2 Timothy 3</a:t>
            </a:r>
            <a:r>
              <a:rPr lang="en-US" sz="4800" b="1" dirty="0">
                <a:solidFill>
                  <a:schemeClr val="bg1"/>
                </a:solidFill>
              </a:rPr>
              <a:t>:1 </a:t>
            </a:r>
            <a:r>
              <a:rPr lang="en-US" sz="4800" dirty="0">
                <a:solidFill>
                  <a:schemeClr val="bg1"/>
                </a:solidFill>
              </a:rPr>
              <a:t>This know also, that in the </a:t>
            </a:r>
            <a:r>
              <a:rPr lang="en-US" sz="4800" dirty="0">
                <a:solidFill>
                  <a:srgbClr val="FFFF00"/>
                </a:solidFill>
              </a:rPr>
              <a:t>last days perilous times</a:t>
            </a:r>
            <a:r>
              <a:rPr lang="en-US" sz="4800" dirty="0">
                <a:solidFill>
                  <a:schemeClr val="bg1"/>
                </a:solidFill>
              </a:rPr>
              <a:t> shall come.</a:t>
            </a:r>
          </a:p>
          <a:p>
            <a:pPr marL="0" indent="0" algn="ctr">
              <a:buNone/>
            </a:pPr>
            <a:r>
              <a:rPr lang="en-US" sz="4800" b="1" baseline="30000" dirty="0">
                <a:solidFill>
                  <a:schemeClr val="bg1"/>
                </a:solidFill>
              </a:rPr>
              <a:t>2 </a:t>
            </a:r>
            <a:r>
              <a:rPr lang="en-US" sz="4800" dirty="0">
                <a:solidFill>
                  <a:schemeClr val="bg1"/>
                </a:solidFill>
              </a:rPr>
              <a:t>For men shall be lovers of their own selves, covetous, boasters, proud, blasphemers, </a:t>
            </a:r>
            <a:r>
              <a:rPr lang="en-US" sz="4800" dirty="0">
                <a:solidFill>
                  <a:srgbClr val="FFFF00"/>
                </a:solidFill>
              </a:rPr>
              <a:t>disobedient to parents</a:t>
            </a:r>
            <a:r>
              <a:rPr lang="en-US" sz="4800" dirty="0">
                <a:solidFill>
                  <a:schemeClr val="bg1"/>
                </a:solidFill>
              </a:rPr>
              <a:t>, unthankful, unholy,</a:t>
            </a:r>
          </a:p>
          <a:p>
            <a:pPr marL="0" indent="0" algn="ctr">
              <a:buNone/>
            </a:pPr>
            <a:r>
              <a:rPr lang="en-US" sz="4800" b="1" baseline="30000" dirty="0">
                <a:solidFill>
                  <a:schemeClr val="bg1"/>
                </a:solidFill>
              </a:rPr>
              <a:t>3 </a:t>
            </a:r>
            <a:r>
              <a:rPr lang="en-US" sz="4800" dirty="0">
                <a:solidFill>
                  <a:schemeClr val="bg1"/>
                </a:solidFill>
              </a:rPr>
              <a:t>Without natural affection, trucebreakers, false accusers, incontinent, fierce, despisers of those that are good,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28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393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Why Family Matters</vt:lpstr>
      <vt:lpstr>PowerPoint Presentation</vt:lpstr>
      <vt:lpstr>Obey </vt:lpstr>
      <vt:lpstr>PowerPoint Presentation</vt:lpstr>
      <vt:lpstr>PowerPoint Presentation</vt:lpstr>
      <vt:lpstr>Disobedience brings consequence </vt:lpstr>
      <vt:lpstr>Honor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TJ</dc:creator>
  <cp:lastModifiedBy>TJ</cp:lastModifiedBy>
  <cp:revision>8</cp:revision>
  <cp:lastPrinted>2020-07-11T15:07:31Z</cp:lastPrinted>
  <dcterms:created xsi:type="dcterms:W3CDTF">2020-07-11T14:03:28Z</dcterms:created>
  <dcterms:modified xsi:type="dcterms:W3CDTF">2020-07-12T13:49:35Z</dcterms:modified>
</cp:coreProperties>
</file>