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65" r:id="rId1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E63E-6A71-41FB-8977-6CBCD92E8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77EFF-F82C-4A37-89AF-26DDBA124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77EB-FE46-4517-80CC-A5476527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CE05-6AE4-44D4-A656-9F5DEB93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A4EE0-B6ED-47A1-89B0-E9E98E3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4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1071-A3FE-4AA9-B0E0-F8DBD284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3A0CB-1A1D-434B-B14A-6E0A09E79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DED-D0EE-4FA4-8314-7F98699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57D8-791A-468E-BAAE-68920CB1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EBE5-D9ED-4767-BE46-71D1F7B1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20EDE-48FD-48E7-AC6B-1F33EAC65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94E52-07F3-431A-B7A7-EC2BCDE04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A555-52D0-4E99-A213-9308E08B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F204F-DAEA-4FAB-B00E-A4082038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4EE6-DB66-4971-95C2-E024B0ED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5341-FDF8-4F09-9249-F68E308F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BAE-05C5-4D7F-9CC5-B458F876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E28D-F054-4AE0-83E8-BF19272F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56EC-FB00-42B9-8378-D7DF557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6B57-2F46-4B61-B928-F27E8F38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4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DABD-9C60-4303-9406-512B74FD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534D-1784-4ED7-9EAD-972DF97F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900B-C416-4269-9B74-F75CABB3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88864-9868-4C50-B44D-7B173A02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A43D-2010-43FC-82E2-D4E61E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0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18D7-81B7-45C1-ACB8-139FB76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AB24-E47F-4810-8248-39653D603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235B-177D-434F-97CF-19AF93A88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5AAE-31F7-44D0-8269-C5F99C05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BF73-A454-4EE4-95DC-E9873163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E59A3-2CD8-46B8-AA1C-5F8DD57B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D184-164E-4CC3-9321-AFF86740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B4E08-BCEA-4CFF-8A68-A13BBF176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CEA-24D9-4443-B008-C61095013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9039F-18AD-4128-A40A-14FAA8B4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AB572-F47A-4FB1-89C1-6319B7ED9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9A259-581B-463E-85E5-694F636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41B5D-DF4A-4DD6-A587-1720FF05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2B5C7-A6E4-45FB-9AFD-E56E13C3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DFA-D25A-4785-B486-977E03FF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D6B5-A265-4B80-9F73-619C2FAE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869EF-7E24-4CB5-A433-FF205C66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D5B1A-418F-498C-B13D-CDDBCCA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11703-3CD2-4EDC-A1D4-BF403902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9E715-71A1-44ED-9402-A616CBFB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CB621-9194-45BA-8D15-E0149AC3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4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BFAA-828C-47C5-9EA1-C0E16D49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6398E-45AD-48BF-B979-A0F9E189C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7A3AE-0252-4D6D-8342-AE7C44500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E1F9F-A09B-4262-84F3-8401F56B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90387-7A71-4571-8BA1-6EB70D2C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17B3E-AB23-43A9-8AAF-0386AFD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F922-BF46-4513-8746-0C0B94AB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C2FF9-991D-49F2-A27A-E26C9AB95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DDBD-5B76-40C4-8718-244047F51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4197-81C2-4631-90C7-E69A4693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2D6A5-9847-4EFA-98DA-BAE26967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0FF2E-8BA5-46BA-810B-524B8D77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6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3FDFB-05F6-4BB5-B9BF-B58DC2B9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7E6CC-28F4-4476-A2DB-A2154086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3FE-65E9-428E-86E3-8FC2574F3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0F83-32E3-4459-A2F6-2766C2994CAB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E2F1-C42C-442B-AD4E-179912083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B60C-0CC0-4456-A5D1-0581D1EA4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BD7C-50E7-42A2-8E9C-6B158B86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2CF3-AEF0-48E0-A6B0-591E67393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EE14D-383C-44CF-A34F-5CBCB073D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FCCE6-7A68-4351-97C1-866DBDF1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" y="1451"/>
            <a:ext cx="11881350" cy="68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8FB41B-1D77-4D69-B612-E72136FD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268AE-E7D7-410D-9921-52B648D2A3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90"/>
            <a:ext cx="5051758" cy="686924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8031EC-E829-43E8-ADD7-704A24EB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758" y="0"/>
            <a:ext cx="7140242" cy="6858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I Corinthians 11</a:t>
            </a: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But I would have you know, that the head of every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man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is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Christ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; and the head of the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woman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is the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man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; and the head of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Christ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is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0B4685-63EF-4CF4-9309-66452847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 unto the Lord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D60087-5FC8-42C1-ACD1-5672A17B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825625"/>
            <a:ext cx="11577711" cy="489873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Matthew 16</a:t>
            </a:r>
            <a:r>
              <a:rPr lang="en-US" sz="44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Then said Jesus unto his disciples, If any man will come after me, let him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deny himself,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 and take up his cross, and follow me.</a:t>
            </a:r>
          </a:p>
          <a:p>
            <a:pPr algn="l"/>
            <a:r>
              <a:rPr lang="en-US" sz="4400" b="1" i="0" baseline="30000" dirty="0">
                <a:solidFill>
                  <a:schemeClr val="bg1"/>
                </a:solidFill>
                <a:effectLst/>
                <a:latin typeface="system-ui"/>
              </a:rPr>
              <a:t>25 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For whosoever will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save his life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shall lose it: and whosoever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will lose his life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for my sake shall find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3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90D1-A109-49F6-AC8A-B3E9E77CC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" y="137502"/>
            <a:ext cx="5309383" cy="6530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Proverbs 24</a:t>
            </a:r>
            <a:r>
              <a:rPr lang="en-US" sz="6000" b="1" baseline="30000" dirty="0">
                <a:solidFill>
                  <a:schemeClr val="bg1"/>
                </a:solidFill>
              </a:rPr>
              <a:t>16 </a:t>
            </a:r>
            <a:r>
              <a:rPr lang="en-US" sz="6000" dirty="0">
                <a:solidFill>
                  <a:schemeClr val="bg1"/>
                </a:solidFill>
              </a:rPr>
              <a:t>For a just man falleth seven times, and riseth up again: but the wicked shall fall into mischief.</a:t>
            </a: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9643B-AEC7-4254-A9B7-D9F0B3CB9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212" y="137502"/>
            <a:ext cx="6536788" cy="6530584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My Response/Responsibility</a:t>
            </a:r>
          </a:p>
          <a:p>
            <a:r>
              <a:rPr lang="en-US" sz="4800" dirty="0">
                <a:solidFill>
                  <a:srgbClr val="FFFF00"/>
                </a:solidFill>
              </a:rPr>
              <a:t>Do not Quit</a:t>
            </a:r>
          </a:p>
          <a:p>
            <a:r>
              <a:rPr lang="en-US" sz="4800" dirty="0">
                <a:solidFill>
                  <a:srgbClr val="FFFF00"/>
                </a:solidFill>
              </a:rPr>
              <a:t>Ask For Forgiveness</a:t>
            </a:r>
          </a:p>
          <a:p>
            <a:r>
              <a:rPr lang="en-US" sz="4800" dirty="0">
                <a:solidFill>
                  <a:srgbClr val="FFFF00"/>
                </a:solidFill>
              </a:rPr>
              <a:t>Keep pressing on</a:t>
            </a:r>
          </a:p>
          <a:p>
            <a:r>
              <a:rPr lang="en-US" sz="4800" dirty="0">
                <a:solidFill>
                  <a:srgbClr val="FFFF00"/>
                </a:solidFill>
              </a:rPr>
              <a:t>Ask God to take your hand</a:t>
            </a:r>
          </a:p>
        </p:txBody>
      </p:sp>
    </p:spTree>
    <p:extLst>
      <p:ext uri="{BB962C8B-B14F-4D97-AF65-F5344CB8AC3E}">
        <p14:creationId xmlns:p14="http://schemas.microsoft.com/office/powerpoint/2010/main" val="8117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A1C8-1E76-48A7-BD0F-1E594B9A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FD4D-FBBE-4C0B-8972-08833482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9" y="154746"/>
            <a:ext cx="11465168" cy="63381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b="1" baseline="30000" dirty="0">
                <a:solidFill>
                  <a:schemeClr val="bg1"/>
                </a:solidFill>
              </a:rPr>
              <a:t>32 </a:t>
            </a:r>
            <a:r>
              <a:rPr lang="en-US" sz="6600" dirty="0">
                <a:solidFill>
                  <a:schemeClr val="bg1"/>
                </a:solidFill>
              </a:rPr>
              <a:t>This is a </a:t>
            </a:r>
            <a:r>
              <a:rPr lang="en-US" sz="6600" dirty="0">
                <a:solidFill>
                  <a:srgbClr val="FFFF00"/>
                </a:solidFill>
              </a:rPr>
              <a:t>great mystery</a:t>
            </a:r>
            <a:r>
              <a:rPr lang="en-US" sz="6600" dirty="0">
                <a:solidFill>
                  <a:schemeClr val="bg1"/>
                </a:solidFill>
              </a:rPr>
              <a:t>: but I speak concerning Christ and the church.</a:t>
            </a:r>
          </a:p>
          <a:p>
            <a:pPr marL="0" indent="0" algn="ctr">
              <a:buNone/>
            </a:pPr>
            <a:r>
              <a:rPr lang="en-US" sz="6600" b="1" baseline="30000" dirty="0">
                <a:solidFill>
                  <a:schemeClr val="bg1"/>
                </a:solidFill>
              </a:rPr>
              <a:t>33 </a:t>
            </a:r>
            <a:r>
              <a:rPr lang="en-US" sz="6600" dirty="0">
                <a:solidFill>
                  <a:schemeClr val="bg1"/>
                </a:solidFill>
              </a:rPr>
              <a:t>Nevertheless let every one of you in particular </a:t>
            </a:r>
            <a:r>
              <a:rPr lang="en-US" sz="6600" dirty="0">
                <a:solidFill>
                  <a:srgbClr val="FFFF00"/>
                </a:solidFill>
              </a:rPr>
              <a:t>so love</a:t>
            </a:r>
            <a:r>
              <a:rPr lang="en-US" sz="6600" dirty="0">
                <a:solidFill>
                  <a:schemeClr val="bg1"/>
                </a:solidFill>
              </a:rPr>
              <a:t> his wife even as himself; and the wife see that she </a:t>
            </a:r>
            <a:r>
              <a:rPr lang="en-US" sz="6600" dirty="0">
                <a:solidFill>
                  <a:srgbClr val="FFFF00"/>
                </a:solidFill>
              </a:rPr>
              <a:t>reverence</a:t>
            </a:r>
            <a:r>
              <a:rPr lang="en-US" sz="6600" dirty="0">
                <a:solidFill>
                  <a:schemeClr val="bg1"/>
                </a:solidFill>
              </a:rPr>
              <a:t> her </a:t>
            </a:r>
            <a:r>
              <a:rPr lang="en-US" sz="6600" b="1" dirty="0">
                <a:solidFill>
                  <a:schemeClr val="bg1"/>
                </a:solidFill>
              </a:rPr>
              <a:t>husband.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4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5E1B-400B-4106-AC3F-629DF323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3A142-406D-484E-89C9-68F918F0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Pink and Blue 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“Not wrong just different!”</a:t>
            </a:r>
          </a:p>
        </p:txBody>
      </p:sp>
    </p:spTree>
    <p:extLst>
      <p:ext uri="{BB962C8B-B14F-4D97-AF65-F5344CB8AC3E}">
        <p14:creationId xmlns:p14="http://schemas.microsoft.com/office/powerpoint/2010/main" val="29451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368B-6538-4315-A37D-E6DD56A3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00232-A03C-4F53-8672-B7EF0293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825625"/>
            <a:ext cx="11128717" cy="4351338"/>
          </a:xfrm>
        </p:spPr>
        <p:txBody>
          <a:bodyPr>
            <a:normAutofit/>
          </a:bodyPr>
          <a:lstStyle/>
          <a:p>
            <a:r>
              <a:rPr lang="en-US" sz="4800" b="1" i="0" baseline="30000" dirty="0">
                <a:solidFill>
                  <a:schemeClr val="bg1"/>
                </a:solidFill>
                <a:effectLst/>
                <a:latin typeface="system-ui"/>
              </a:rPr>
              <a:t>21 </a:t>
            </a:r>
            <a:r>
              <a:rPr lang="en-US" sz="4800" b="0" i="0" dirty="0">
                <a:solidFill>
                  <a:srgbClr val="FFFF00"/>
                </a:solidFill>
                <a:effectLst/>
                <a:latin typeface="system-ui"/>
              </a:rPr>
              <a:t>Submitting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system-ui"/>
              </a:rPr>
              <a:t> yourselves one to another in the fear of God.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84AC-6902-4D99-8C75-CE45498E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She needs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2914-AF8B-4470-9594-99F1C8C8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baseline="30000" dirty="0">
                <a:solidFill>
                  <a:schemeClr val="bg1"/>
                </a:solidFill>
              </a:rPr>
              <a:t>33 </a:t>
            </a:r>
            <a:r>
              <a:rPr lang="en-US" sz="4400" dirty="0">
                <a:solidFill>
                  <a:schemeClr val="bg1"/>
                </a:solidFill>
              </a:rPr>
              <a:t>Nevertheless let every one of you in particular </a:t>
            </a:r>
            <a:r>
              <a:rPr lang="en-US" sz="4400" dirty="0">
                <a:solidFill>
                  <a:srgbClr val="FFFF00"/>
                </a:solidFill>
              </a:rPr>
              <a:t>so love</a:t>
            </a:r>
            <a:r>
              <a:rPr lang="en-US" sz="4400" dirty="0">
                <a:solidFill>
                  <a:schemeClr val="bg1"/>
                </a:solidFill>
              </a:rPr>
              <a:t> his wife even as himself; and the wife see that she </a:t>
            </a:r>
            <a:r>
              <a:rPr lang="en-US" sz="4400" dirty="0">
                <a:solidFill>
                  <a:srgbClr val="FFFF00"/>
                </a:solidFill>
              </a:rPr>
              <a:t>reverence</a:t>
            </a:r>
            <a:r>
              <a:rPr lang="en-US" sz="4400" dirty="0">
                <a:solidFill>
                  <a:schemeClr val="bg1"/>
                </a:solidFill>
              </a:rPr>
              <a:t> her </a:t>
            </a:r>
            <a:r>
              <a:rPr lang="en-US" sz="4400" b="1" dirty="0">
                <a:solidFill>
                  <a:schemeClr val="bg1"/>
                </a:solidFill>
              </a:rPr>
              <a:t>husband.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9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EC7F-DBF7-425B-958D-F47F7A65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He needs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6B73-BFF7-47E0-9445-029CD333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baseline="30000" dirty="0">
                <a:solidFill>
                  <a:schemeClr val="bg1"/>
                </a:solidFill>
              </a:rPr>
              <a:t>33 </a:t>
            </a:r>
            <a:r>
              <a:rPr lang="en-US" sz="4800" dirty="0">
                <a:solidFill>
                  <a:schemeClr val="bg1"/>
                </a:solidFill>
              </a:rPr>
              <a:t>Nevertheless let every one of you in particular </a:t>
            </a:r>
            <a:r>
              <a:rPr lang="en-US" sz="4800" dirty="0">
                <a:solidFill>
                  <a:srgbClr val="FFFF00"/>
                </a:solidFill>
              </a:rPr>
              <a:t>so love</a:t>
            </a:r>
            <a:r>
              <a:rPr lang="en-US" sz="4800" dirty="0">
                <a:solidFill>
                  <a:schemeClr val="bg1"/>
                </a:solidFill>
              </a:rPr>
              <a:t> his wife even as himself; and the wife see that she </a:t>
            </a:r>
            <a:r>
              <a:rPr lang="en-US" sz="4800" dirty="0">
                <a:solidFill>
                  <a:srgbClr val="FFFF00"/>
                </a:solidFill>
              </a:rPr>
              <a:t>reverence</a:t>
            </a:r>
            <a:r>
              <a:rPr lang="en-US" sz="4800" dirty="0">
                <a:solidFill>
                  <a:schemeClr val="bg1"/>
                </a:solidFill>
              </a:rPr>
              <a:t> her </a:t>
            </a:r>
            <a:r>
              <a:rPr lang="en-US" sz="4800" b="1" dirty="0">
                <a:solidFill>
                  <a:schemeClr val="bg1"/>
                </a:solidFill>
              </a:rPr>
              <a:t>husband.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2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CC2C-BD34-481B-B52D-D7F41096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590842"/>
            <a:ext cx="11030243" cy="571148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Respect</a:t>
            </a:r>
          </a:p>
          <a:p>
            <a:r>
              <a:rPr lang="en-US" sz="4800" dirty="0">
                <a:solidFill>
                  <a:srgbClr val="FFFF00"/>
                </a:solidFill>
              </a:rPr>
              <a:t>M</a:t>
            </a:r>
          </a:p>
          <a:p>
            <a:r>
              <a:rPr lang="en-US" sz="4800" dirty="0">
                <a:solidFill>
                  <a:srgbClr val="FFFF00"/>
                </a:solidFill>
              </a:rPr>
              <a:t>C</a:t>
            </a:r>
          </a:p>
          <a:p>
            <a:r>
              <a:rPr lang="en-US" sz="4800" dirty="0">
                <a:solidFill>
                  <a:srgbClr val="FFFF00"/>
                </a:solidFill>
              </a:rPr>
              <a:t>A</a:t>
            </a:r>
          </a:p>
          <a:p>
            <a:r>
              <a:rPr lang="en-US" sz="4800" dirty="0">
                <a:solidFill>
                  <a:srgbClr val="FFFF00"/>
                </a:solidFill>
              </a:rPr>
              <a:t>M</a:t>
            </a:r>
          </a:p>
          <a:p>
            <a:r>
              <a:rPr lang="en-US" sz="4800" dirty="0">
                <a:solidFill>
                  <a:srgbClr val="FFFF00"/>
                </a:solidFill>
              </a:rPr>
              <a:t>I</a:t>
            </a:r>
          </a:p>
          <a:p>
            <a:r>
              <a:rPr lang="en-US" sz="4800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8964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B048-F893-4A6C-A4F4-1010FF38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9" y="717452"/>
            <a:ext cx="11774658" cy="573961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Respect</a:t>
            </a:r>
          </a:p>
          <a:p>
            <a:r>
              <a:rPr lang="en-US" sz="4800" dirty="0">
                <a:solidFill>
                  <a:srgbClr val="FFFF00"/>
                </a:solidFill>
              </a:rPr>
              <a:t>M</a:t>
            </a:r>
            <a:r>
              <a:rPr lang="en-US" sz="4800" dirty="0">
                <a:solidFill>
                  <a:schemeClr val="bg1"/>
                </a:solidFill>
              </a:rPr>
              <a:t>istakes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C</a:t>
            </a:r>
            <a:r>
              <a:rPr lang="en-US" sz="4800" dirty="0">
                <a:solidFill>
                  <a:schemeClr val="bg1"/>
                </a:solidFill>
              </a:rPr>
              <a:t>hange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A</a:t>
            </a:r>
            <a:r>
              <a:rPr lang="en-US" sz="4800" dirty="0">
                <a:solidFill>
                  <a:schemeClr val="bg1"/>
                </a:solidFill>
              </a:rPr>
              <a:t>ppreciate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M</a:t>
            </a:r>
            <a:r>
              <a:rPr lang="en-US" sz="4800" dirty="0">
                <a:solidFill>
                  <a:schemeClr val="bg1"/>
                </a:solidFill>
              </a:rPr>
              <a:t>otivate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nsurrection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S</a:t>
            </a:r>
            <a:r>
              <a:rPr lang="en-US" sz="4800" dirty="0">
                <a:solidFill>
                  <a:schemeClr val="bg1"/>
                </a:solidFill>
              </a:rPr>
              <a:t>trengths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06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4CA1-7AC1-43FF-B229-E4D4BAEF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2"/>
            <a:ext cx="10515600" cy="85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B. Submit to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A38-1CD1-4404-BB7B-BE3151EC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672"/>
            <a:ext cx="12192000" cy="6443002"/>
          </a:xfrm>
        </p:spPr>
        <p:txBody>
          <a:bodyPr>
            <a:noAutofit/>
          </a:bodyPr>
          <a:lstStyle/>
          <a:p>
            <a:r>
              <a:rPr lang="en-US" sz="44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Wives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, submit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yourselves unto your own husbands,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as unto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the Lord.</a:t>
            </a:r>
          </a:p>
          <a:p>
            <a:r>
              <a:rPr lang="en-US" sz="44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Therefore as the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church is subject unto Christ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, so let the wives be to their own husbands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system-ui"/>
              </a:rPr>
              <a:t>in every thing. </a:t>
            </a:r>
          </a:p>
          <a:p>
            <a:pPr marL="0" indent="0">
              <a:buNone/>
            </a:pPr>
            <a:endParaRPr lang="en-US" sz="44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96537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326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Submit</vt:lpstr>
      <vt:lpstr>Review: She needs Love</vt:lpstr>
      <vt:lpstr>A. He needs Respect</vt:lpstr>
      <vt:lpstr>PowerPoint Presentation</vt:lpstr>
      <vt:lpstr>PowerPoint Presentation</vt:lpstr>
      <vt:lpstr>B. Submit to Leadership</vt:lpstr>
      <vt:lpstr>PowerPoint Presentation</vt:lpstr>
      <vt:lpstr>As unto the Lord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21</cp:revision>
  <cp:lastPrinted>2020-08-01T21:01:12Z</cp:lastPrinted>
  <dcterms:created xsi:type="dcterms:W3CDTF">2020-08-01T17:26:04Z</dcterms:created>
  <dcterms:modified xsi:type="dcterms:W3CDTF">2020-08-09T13:49:13Z</dcterms:modified>
</cp:coreProperties>
</file>