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8" r:id="rId3"/>
    <p:sldId id="294" r:id="rId4"/>
    <p:sldId id="295" r:id="rId5"/>
    <p:sldId id="296" r:id="rId6"/>
    <p:sldId id="297" r:id="rId7"/>
    <p:sldId id="299" r:id="rId8"/>
    <p:sldId id="301" r:id="rId9"/>
    <p:sldId id="302" r:id="rId10"/>
    <p:sldId id="300" r:id="rId11"/>
    <p:sldId id="303" r:id="rId12"/>
    <p:sldId id="30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35B13B-9E48-4B97-9FB8-1E3987D42669}" type="datetimeFigureOut">
              <a:rPr lang="en-US" smtClean="0"/>
              <a:t>8/12/2020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A27E39-A3E7-4435-97BC-E3A0EC2F3E52}" type="slidenum">
              <a:rPr lang="en-US" smtClean="0"/>
              <a:t>‹#›</a:t>
            </a:fld>
            <a:endParaRPr lang="en-US" dirty="0"/>
          </a:p>
        </p:txBody>
      </p:sp>
    </p:spTree>
    <p:extLst>
      <p:ext uri="{BB962C8B-B14F-4D97-AF65-F5344CB8AC3E}">
        <p14:creationId xmlns:p14="http://schemas.microsoft.com/office/powerpoint/2010/main" val="1391966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35B13B-9E48-4B97-9FB8-1E3987D42669}" type="datetimeFigureOut">
              <a:rPr lang="en-US" smtClean="0"/>
              <a:t>8/12/2020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A27E39-A3E7-4435-97BC-E3A0EC2F3E52}" type="slidenum">
              <a:rPr lang="en-US" smtClean="0"/>
              <a:t>‹#›</a:t>
            </a:fld>
            <a:endParaRPr lang="en-US" dirty="0"/>
          </a:p>
        </p:txBody>
      </p:sp>
    </p:spTree>
    <p:extLst>
      <p:ext uri="{BB962C8B-B14F-4D97-AF65-F5344CB8AC3E}">
        <p14:creationId xmlns:p14="http://schemas.microsoft.com/office/powerpoint/2010/main" val="779329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35B13B-9E48-4B97-9FB8-1E3987D42669}" type="datetimeFigureOut">
              <a:rPr lang="en-US" smtClean="0"/>
              <a:t>8/12/2020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A27E39-A3E7-4435-97BC-E3A0EC2F3E52}" type="slidenum">
              <a:rPr lang="en-US" smtClean="0"/>
              <a:t>‹#›</a:t>
            </a:fld>
            <a:endParaRPr lang="en-US" dirty="0"/>
          </a:p>
        </p:txBody>
      </p:sp>
    </p:spTree>
    <p:extLst>
      <p:ext uri="{BB962C8B-B14F-4D97-AF65-F5344CB8AC3E}">
        <p14:creationId xmlns:p14="http://schemas.microsoft.com/office/powerpoint/2010/main" val="1056126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35B13B-9E48-4B97-9FB8-1E3987D42669}" type="datetimeFigureOut">
              <a:rPr lang="en-US" smtClean="0"/>
              <a:t>8/12/2020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A27E39-A3E7-4435-97BC-E3A0EC2F3E52}" type="slidenum">
              <a:rPr lang="en-US" smtClean="0"/>
              <a:t>‹#›</a:t>
            </a:fld>
            <a:endParaRPr lang="en-US" dirty="0"/>
          </a:p>
        </p:txBody>
      </p:sp>
    </p:spTree>
    <p:extLst>
      <p:ext uri="{BB962C8B-B14F-4D97-AF65-F5344CB8AC3E}">
        <p14:creationId xmlns:p14="http://schemas.microsoft.com/office/powerpoint/2010/main" val="4040598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35B13B-9E48-4B97-9FB8-1E3987D42669}" type="datetimeFigureOut">
              <a:rPr lang="en-US" smtClean="0"/>
              <a:t>8/12/2020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A27E39-A3E7-4435-97BC-E3A0EC2F3E52}" type="slidenum">
              <a:rPr lang="en-US" smtClean="0"/>
              <a:t>‹#›</a:t>
            </a:fld>
            <a:endParaRPr lang="en-US" dirty="0"/>
          </a:p>
        </p:txBody>
      </p:sp>
    </p:spTree>
    <p:extLst>
      <p:ext uri="{BB962C8B-B14F-4D97-AF65-F5344CB8AC3E}">
        <p14:creationId xmlns:p14="http://schemas.microsoft.com/office/powerpoint/2010/main" val="2151910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35B13B-9E48-4B97-9FB8-1E3987D42669}" type="datetimeFigureOut">
              <a:rPr lang="en-US" smtClean="0"/>
              <a:t>8/12/2020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A27E39-A3E7-4435-97BC-E3A0EC2F3E52}" type="slidenum">
              <a:rPr lang="en-US" smtClean="0"/>
              <a:t>‹#›</a:t>
            </a:fld>
            <a:endParaRPr lang="en-US" dirty="0"/>
          </a:p>
        </p:txBody>
      </p:sp>
    </p:spTree>
    <p:extLst>
      <p:ext uri="{BB962C8B-B14F-4D97-AF65-F5344CB8AC3E}">
        <p14:creationId xmlns:p14="http://schemas.microsoft.com/office/powerpoint/2010/main" val="1866053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35B13B-9E48-4B97-9FB8-1E3987D42669}" type="datetimeFigureOut">
              <a:rPr lang="en-US" smtClean="0"/>
              <a:t>8/12/2020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A27E39-A3E7-4435-97BC-E3A0EC2F3E52}" type="slidenum">
              <a:rPr lang="en-US" smtClean="0"/>
              <a:t>‹#›</a:t>
            </a:fld>
            <a:endParaRPr lang="en-US" dirty="0"/>
          </a:p>
        </p:txBody>
      </p:sp>
    </p:spTree>
    <p:extLst>
      <p:ext uri="{BB962C8B-B14F-4D97-AF65-F5344CB8AC3E}">
        <p14:creationId xmlns:p14="http://schemas.microsoft.com/office/powerpoint/2010/main" val="246658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35B13B-9E48-4B97-9FB8-1E3987D42669}" type="datetimeFigureOut">
              <a:rPr lang="en-US" smtClean="0"/>
              <a:t>8/12/2020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A27E39-A3E7-4435-97BC-E3A0EC2F3E52}" type="slidenum">
              <a:rPr lang="en-US" smtClean="0"/>
              <a:t>‹#›</a:t>
            </a:fld>
            <a:endParaRPr lang="en-US" dirty="0"/>
          </a:p>
        </p:txBody>
      </p:sp>
    </p:spTree>
    <p:extLst>
      <p:ext uri="{BB962C8B-B14F-4D97-AF65-F5344CB8AC3E}">
        <p14:creationId xmlns:p14="http://schemas.microsoft.com/office/powerpoint/2010/main" val="1572266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35B13B-9E48-4B97-9FB8-1E3987D42669}" type="datetimeFigureOut">
              <a:rPr lang="en-US" smtClean="0"/>
              <a:t>8/12/2020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A27E39-A3E7-4435-97BC-E3A0EC2F3E52}" type="slidenum">
              <a:rPr lang="en-US" smtClean="0"/>
              <a:t>‹#›</a:t>
            </a:fld>
            <a:endParaRPr lang="en-US" dirty="0"/>
          </a:p>
        </p:txBody>
      </p:sp>
    </p:spTree>
    <p:extLst>
      <p:ext uri="{BB962C8B-B14F-4D97-AF65-F5344CB8AC3E}">
        <p14:creationId xmlns:p14="http://schemas.microsoft.com/office/powerpoint/2010/main" val="3605826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35B13B-9E48-4B97-9FB8-1E3987D42669}" type="datetimeFigureOut">
              <a:rPr lang="en-US" smtClean="0"/>
              <a:t>8/12/2020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A27E39-A3E7-4435-97BC-E3A0EC2F3E52}" type="slidenum">
              <a:rPr lang="en-US" smtClean="0"/>
              <a:t>‹#›</a:t>
            </a:fld>
            <a:endParaRPr lang="en-US" dirty="0"/>
          </a:p>
        </p:txBody>
      </p:sp>
    </p:spTree>
    <p:extLst>
      <p:ext uri="{BB962C8B-B14F-4D97-AF65-F5344CB8AC3E}">
        <p14:creationId xmlns:p14="http://schemas.microsoft.com/office/powerpoint/2010/main" val="116632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35B13B-9E48-4B97-9FB8-1E3987D42669}" type="datetimeFigureOut">
              <a:rPr lang="en-US" smtClean="0"/>
              <a:t>8/12/2020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A27E39-A3E7-4435-97BC-E3A0EC2F3E52}" type="slidenum">
              <a:rPr lang="en-US" smtClean="0"/>
              <a:t>‹#›</a:t>
            </a:fld>
            <a:endParaRPr lang="en-US" dirty="0"/>
          </a:p>
        </p:txBody>
      </p:sp>
    </p:spTree>
    <p:extLst>
      <p:ext uri="{BB962C8B-B14F-4D97-AF65-F5344CB8AC3E}">
        <p14:creationId xmlns:p14="http://schemas.microsoft.com/office/powerpoint/2010/main" val="2229527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35B13B-9E48-4B97-9FB8-1E3987D42669}" type="datetimeFigureOut">
              <a:rPr lang="en-US" smtClean="0"/>
              <a:t>8/12/2020</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A27E39-A3E7-4435-97BC-E3A0EC2F3E52}" type="slidenum">
              <a:rPr lang="en-US" smtClean="0"/>
              <a:t>‹#›</a:t>
            </a:fld>
            <a:endParaRPr lang="en-US" dirty="0"/>
          </a:p>
        </p:txBody>
      </p:sp>
    </p:spTree>
    <p:extLst>
      <p:ext uri="{BB962C8B-B14F-4D97-AF65-F5344CB8AC3E}">
        <p14:creationId xmlns:p14="http://schemas.microsoft.com/office/powerpoint/2010/main" val="42110602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9256-3CF7-4F97-928B-5E6D07EA63CA}"/>
              </a:ext>
            </a:extLst>
          </p:cNvPr>
          <p:cNvSpPr>
            <a:spLocks noGrp="1"/>
          </p:cNvSpPr>
          <p:nvPr>
            <p:ph type="ctrTitle"/>
          </p:nvPr>
        </p:nvSpPr>
        <p:spPr/>
        <p:txBody>
          <a:bodyPr/>
          <a:lstStyle/>
          <a:p>
            <a:r>
              <a:rPr lang="en-US" dirty="0"/>
              <a:t>Revelation 14</a:t>
            </a:r>
          </a:p>
        </p:txBody>
      </p:sp>
      <p:sp>
        <p:nvSpPr>
          <p:cNvPr id="3" name="Subtitle 2">
            <a:extLst>
              <a:ext uri="{FF2B5EF4-FFF2-40B4-BE49-F238E27FC236}">
                <a16:creationId xmlns:a16="http://schemas.microsoft.com/office/drawing/2014/main" id="{400C99B3-7E48-4A57-BA87-A02D07FD1C58}"/>
              </a:ext>
            </a:extLst>
          </p:cNvPr>
          <p:cNvSpPr>
            <a:spLocks noGrp="1"/>
          </p:cNvSpPr>
          <p:nvPr>
            <p:ph type="subTitle" idx="1"/>
          </p:nvPr>
        </p:nvSpPr>
        <p:spPr/>
        <p:txBody>
          <a:bodyPr>
            <a:normAutofit/>
          </a:bodyPr>
          <a:lstStyle/>
          <a:p>
            <a:r>
              <a:rPr lang="en-US" sz="4000" dirty="0"/>
              <a:t>Time for Victory</a:t>
            </a:r>
          </a:p>
        </p:txBody>
      </p:sp>
    </p:spTree>
    <p:extLst>
      <p:ext uri="{BB962C8B-B14F-4D97-AF65-F5344CB8AC3E}">
        <p14:creationId xmlns:p14="http://schemas.microsoft.com/office/powerpoint/2010/main" val="248399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14A3D-A2F2-4676-93CC-9B5A69BDD3C7}"/>
              </a:ext>
            </a:extLst>
          </p:cNvPr>
          <p:cNvSpPr>
            <a:spLocks noGrp="1"/>
          </p:cNvSpPr>
          <p:nvPr>
            <p:ph type="title"/>
          </p:nvPr>
        </p:nvSpPr>
        <p:spPr/>
        <p:txBody>
          <a:bodyPr/>
          <a:lstStyle/>
          <a:p>
            <a:r>
              <a:rPr lang="en-US" dirty="0"/>
              <a:t>Attributes of the Victors </a:t>
            </a:r>
          </a:p>
        </p:txBody>
      </p:sp>
      <p:graphicFrame>
        <p:nvGraphicFramePr>
          <p:cNvPr id="7" name="Table 7">
            <a:extLst>
              <a:ext uri="{FF2B5EF4-FFF2-40B4-BE49-F238E27FC236}">
                <a16:creationId xmlns:a16="http://schemas.microsoft.com/office/drawing/2014/main" id="{F3CF69EF-8645-4442-AD03-82C4E10D99F9}"/>
              </a:ext>
            </a:extLst>
          </p:cNvPr>
          <p:cNvGraphicFramePr>
            <a:graphicFrameLocks noGrp="1"/>
          </p:cNvGraphicFramePr>
          <p:nvPr>
            <p:ph idx="1"/>
            <p:extLst>
              <p:ext uri="{D42A27DB-BD31-4B8C-83A1-F6EECF244321}">
                <p14:modId xmlns:p14="http://schemas.microsoft.com/office/powerpoint/2010/main" val="3509587658"/>
              </p:ext>
            </p:extLst>
          </p:nvPr>
        </p:nvGraphicFramePr>
        <p:xfrm>
          <a:off x="838200" y="1825625"/>
          <a:ext cx="10515600" cy="2804160"/>
        </p:xfrm>
        <a:graphic>
          <a:graphicData uri="http://schemas.openxmlformats.org/drawingml/2006/table">
            <a:tbl>
              <a:tblPr firstRow="1" bandRow="1">
                <a:tableStyleId>{616DA210-FB5B-4158-B5E0-FEB733F419BA}</a:tableStyleId>
              </a:tblPr>
              <a:tblGrid>
                <a:gridCol w="3230217">
                  <a:extLst>
                    <a:ext uri="{9D8B030D-6E8A-4147-A177-3AD203B41FA5}">
                      <a16:colId xmlns:a16="http://schemas.microsoft.com/office/drawing/2014/main" val="1699662783"/>
                    </a:ext>
                  </a:extLst>
                </a:gridCol>
                <a:gridCol w="7285383">
                  <a:extLst>
                    <a:ext uri="{9D8B030D-6E8A-4147-A177-3AD203B41FA5}">
                      <a16:colId xmlns:a16="http://schemas.microsoft.com/office/drawing/2014/main" val="3751990252"/>
                    </a:ext>
                  </a:extLst>
                </a:gridCol>
              </a:tblGrid>
              <a:tr h="370840">
                <a:tc>
                  <a:txBody>
                    <a:bodyPr/>
                    <a:lstStyle/>
                    <a:p>
                      <a:r>
                        <a:rPr lang="en-US" sz="4000" dirty="0"/>
                        <a:t>Power</a:t>
                      </a:r>
                    </a:p>
                  </a:txBody>
                  <a:tcPr/>
                </a:tc>
                <a:tc>
                  <a:txBody>
                    <a:bodyPr/>
                    <a:lstStyle/>
                    <a:p>
                      <a:r>
                        <a:rPr lang="en-US" sz="4000" b="1" dirty="0"/>
                        <a:t>V 1 (Seal of Lamb and the father)</a:t>
                      </a:r>
                    </a:p>
                  </a:txBody>
                  <a:tcPr/>
                </a:tc>
                <a:extLst>
                  <a:ext uri="{0D108BD9-81ED-4DB2-BD59-A6C34878D82A}">
                    <a16:rowId xmlns:a16="http://schemas.microsoft.com/office/drawing/2014/main" val="430515143"/>
                  </a:ext>
                </a:extLst>
              </a:tr>
              <a:tr h="370840">
                <a:tc>
                  <a:txBody>
                    <a:bodyPr/>
                    <a:lstStyle/>
                    <a:p>
                      <a:r>
                        <a:rPr lang="en-US" sz="4000" dirty="0"/>
                        <a:t>Praise</a:t>
                      </a:r>
                    </a:p>
                  </a:txBody>
                  <a:tcPr/>
                </a:tc>
                <a:tc>
                  <a:txBody>
                    <a:bodyPr/>
                    <a:lstStyle/>
                    <a:p>
                      <a:r>
                        <a:rPr lang="en-US" sz="4000" b="1" dirty="0"/>
                        <a:t>V 3 (New Song)</a:t>
                      </a:r>
                    </a:p>
                  </a:txBody>
                  <a:tcPr/>
                </a:tc>
                <a:extLst>
                  <a:ext uri="{0D108BD9-81ED-4DB2-BD59-A6C34878D82A}">
                    <a16:rowId xmlns:a16="http://schemas.microsoft.com/office/drawing/2014/main" val="461179295"/>
                  </a:ext>
                </a:extLst>
              </a:tr>
              <a:tr h="370840">
                <a:tc>
                  <a:txBody>
                    <a:bodyPr/>
                    <a:lstStyle/>
                    <a:p>
                      <a:r>
                        <a:rPr lang="en-US" sz="4000" dirty="0"/>
                        <a:t>Partisanship</a:t>
                      </a:r>
                    </a:p>
                  </a:txBody>
                  <a:tcPr/>
                </a:tc>
                <a:tc>
                  <a:txBody>
                    <a:bodyPr/>
                    <a:lstStyle/>
                    <a:p>
                      <a:r>
                        <a:rPr lang="en-US" sz="4000" b="1" dirty="0"/>
                        <a:t>v 4</a:t>
                      </a:r>
                    </a:p>
                  </a:txBody>
                  <a:tcPr/>
                </a:tc>
                <a:extLst>
                  <a:ext uri="{0D108BD9-81ED-4DB2-BD59-A6C34878D82A}">
                    <a16:rowId xmlns:a16="http://schemas.microsoft.com/office/drawing/2014/main" val="1261394665"/>
                  </a:ext>
                </a:extLst>
              </a:tr>
              <a:tr h="370840">
                <a:tc>
                  <a:txBody>
                    <a:bodyPr/>
                    <a:lstStyle/>
                    <a:p>
                      <a:r>
                        <a:rPr lang="en-US" sz="4000" dirty="0"/>
                        <a:t>Purity</a:t>
                      </a:r>
                    </a:p>
                  </a:txBody>
                  <a:tcPr/>
                </a:tc>
                <a:tc>
                  <a:txBody>
                    <a:bodyPr/>
                    <a:lstStyle/>
                    <a:p>
                      <a:r>
                        <a:rPr lang="en-US" sz="4000" b="1" dirty="0"/>
                        <a:t>V 4, v 5</a:t>
                      </a:r>
                    </a:p>
                  </a:txBody>
                  <a:tcPr/>
                </a:tc>
                <a:extLst>
                  <a:ext uri="{0D108BD9-81ED-4DB2-BD59-A6C34878D82A}">
                    <a16:rowId xmlns:a16="http://schemas.microsoft.com/office/drawing/2014/main" val="608264803"/>
                  </a:ext>
                </a:extLst>
              </a:tr>
            </a:tbl>
          </a:graphicData>
        </a:graphic>
      </p:graphicFrame>
    </p:spTree>
    <p:extLst>
      <p:ext uri="{BB962C8B-B14F-4D97-AF65-F5344CB8AC3E}">
        <p14:creationId xmlns:p14="http://schemas.microsoft.com/office/powerpoint/2010/main" val="1296422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B198B-DE8D-4C49-A7F9-0D85C78D66A4}"/>
              </a:ext>
            </a:extLst>
          </p:cNvPr>
          <p:cNvSpPr>
            <a:spLocks noGrp="1"/>
          </p:cNvSpPr>
          <p:nvPr>
            <p:ph type="title"/>
          </p:nvPr>
        </p:nvSpPr>
        <p:spPr/>
        <p:txBody>
          <a:bodyPr/>
          <a:lstStyle/>
          <a:p>
            <a:r>
              <a:rPr lang="en-US" dirty="0"/>
              <a:t>Who are they? </a:t>
            </a:r>
          </a:p>
        </p:txBody>
      </p:sp>
      <p:sp>
        <p:nvSpPr>
          <p:cNvPr id="3" name="Content Placeholder 2">
            <a:extLst>
              <a:ext uri="{FF2B5EF4-FFF2-40B4-BE49-F238E27FC236}">
                <a16:creationId xmlns:a16="http://schemas.microsoft.com/office/drawing/2014/main" id="{33BC4B54-3673-421B-A9CC-160226F1EEEB}"/>
              </a:ext>
            </a:extLst>
          </p:cNvPr>
          <p:cNvSpPr>
            <a:spLocks noGrp="1"/>
          </p:cNvSpPr>
          <p:nvPr>
            <p:ph idx="1"/>
          </p:nvPr>
        </p:nvSpPr>
        <p:spPr>
          <a:xfrm>
            <a:off x="119271" y="1825625"/>
            <a:ext cx="11873946" cy="4932984"/>
          </a:xfrm>
        </p:spPr>
        <p:txBody>
          <a:bodyPr/>
          <a:lstStyle/>
          <a:p>
            <a:r>
              <a:rPr lang="en-US" sz="4000" dirty="0"/>
              <a:t>From Man – (Redeemed, First Fruits, Virgins, no guile)</a:t>
            </a:r>
          </a:p>
          <a:p>
            <a:endParaRPr lang="en-US" sz="4000" dirty="0"/>
          </a:p>
          <a:p>
            <a:r>
              <a:rPr lang="en-US" sz="4000" dirty="0"/>
              <a:t>1) 144,000 from Chapter 7 v 2- 4, 13 – 17</a:t>
            </a:r>
          </a:p>
          <a:p>
            <a:endParaRPr lang="en-US" sz="4000" dirty="0"/>
          </a:p>
          <a:p>
            <a:r>
              <a:rPr lang="en-US" sz="4000" dirty="0"/>
              <a:t>2) A Special group (606 B.C) Jeremiah 31:15 – 17</a:t>
            </a:r>
          </a:p>
          <a:p>
            <a:r>
              <a:rPr lang="en-US" sz="4000" dirty="0"/>
              <a:t>Matthew 2:16 - 17 </a:t>
            </a:r>
          </a:p>
          <a:p>
            <a:r>
              <a:rPr lang="en-US" sz="4000" dirty="0"/>
              <a:t>Exodus 1:22</a:t>
            </a:r>
          </a:p>
          <a:p>
            <a:endParaRPr lang="en-US" sz="4000" dirty="0"/>
          </a:p>
        </p:txBody>
      </p:sp>
    </p:spTree>
    <p:extLst>
      <p:ext uri="{BB962C8B-B14F-4D97-AF65-F5344CB8AC3E}">
        <p14:creationId xmlns:p14="http://schemas.microsoft.com/office/powerpoint/2010/main" val="3483129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2B681-4F0C-437D-856F-735B1B4551B9}"/>
              </a:ext>
            </a:extLst>
          </p:cNvPr>
          <p:cNvSpPr>
            <a:spLocks noGrp="1"/>
          </p:cNvSpPr>
          <p:nvPr>
            <p:ph type="title"/>
          </p:nvPr>
        </p:nvSpPr>
        <p:spPr/>
        <p:txBody>
          <a:bodyPr/>
          <a:lstStyle/>
          <a:p>
            <a:r>
              <a:rPr lang="en-US" dirty="0"/>
              <a:t>The Gospel </a:t>
            </a:r>
          </a:p>
        </p:txBody>
      </p:sp>
      <p:sp>
        <p:nvSpPr>
          <p:cNvPr id="3" name="Content Placeholder 2">
            <a:extLst>
              <a:ext uri="{FF2B5EF4-FFF2-40B4-BE49-F238E27FC236}">
                <a16:creationId xmlns:a16="http://schemas.microsoft.com/office/drawing/2014/main" id="{4BD3AECA-A424-4F50-8D74-F2E5723AB787}"/>
              </a:ext>
            </a:extLst>
          </p:cNvPr>
          <p:cNvSpPr>
            <a:spLocks noGrp="1"/>
          </p:cNvSpPr>
          <p:nvPr>
            <p:ph idx="1"/>
          </p:nvPr>
        </p:nvSpPr>
        <p:spPr/>
        <p:txBody>
          <a:bodyPr>
            <a:normAutofit lnSpcReduction="10000"/>
          </a:bodyPr>
          <a:lstStyle/>
          <a:p>
            <a:pPr algn="l"/>
            <a:r>
              <a:rPr lang="en-US" sz="4000" b="1" i="0" baseline="30000" dirty="0">
                <a:solidFill>
                  <a:srgbClr val="000000"/>
                </a:solidFill>
                <a:effectLst/>
                <a:latin typeface="system-ui"/>
              </a:rPr>
              <a:t>6 </a:t>
            </a:r>
            <a:r>
              <a:rPr lang="en-US" sz="4000" b="0" i="0" dirty="0">
                <a:solidFill>
                  <a:srgbClr val="000000"/>
                </a:solidFill>
                <a:effectLst/>
                <a:latin typeface="system-ui"/>
              </a:rPr>
              <a:t>And I saw another </a:t>
            </a:r>
            <a:r>
              <a:rPr lang="en-US" sz="4000" b="1" i="0" dirty="0">
                <a:solidFill>
                  <a:srgbClr val="000000"/>
                </a:solidFill>
                <a:effectLst/>
                <a:latin typeface="system-ui"/>
              </a:rPr>
              <a:t>angel </a:t>
            </a:r>
            <a:r>
              <a:rPr lang="en-US" sz="4000" b="0" i="0" dirty="0">
                <a:solidFill>
                  <a:srgbClr val="000000"/>
                </a:solidFill>
                <a:effectLst/>
                <a:latin typeface="system-ui"/>
              </a:rPr>
              <a:t>fly in the midst of heaven, having the </a:t>
            </a:r>
            <a:r>
              <a:rPr lang="en-US" sz="4000" b="1" i="0" dirty="0">
                <a:solidFill>
                  <a:srgbClr val="000000"/>
                </a:solidFill>
                <a:effectLst/>
                <a:latin typeface="system-ui"/>
              </a:rPr>
              <a:t>everlasting gospel to preach </a:t>
            </a:r>
            <a:r>
              <a:rPr lang="en-US" sz="4000" b="0" i="0" dirty="0">
                <a:solidFill>
                  <a:srgbClr val="000000"/>
                </a:solidFill>
                <a:effectLst/>
                <a:latin typeface="system-ui"/>
              </a:rPr>
              <a:t>unto them that dwell on the earth, and to every nation, and kindred, and tongue, and people,</a:t>
            </a:r>
          </a:p>
          <a:p>
            <a:pPr algn="l"/>
            <a:r>
              <a:rPr lang="en-US" sz="4000" b="1" i="0" baseline="30000" dirty="0">
                <a:solidFill>
                  <a:srgbClr val="000000"/>
                </a:solidFill>
                <a:effectLst/>
                <a:latin typeface="system-ui"/>
              </a:rPr>
              <a:t>7 </a:t>
            </a:r>
            <a:r>
              <a:rPr lang="en-US" sz="4000" b="0" i="0" dirty="0">
                <a:solidFill>
                  <a:srgbClr val="000000"/>
                </a:solidFill>
                <a:effectLst/>
                <a:latin typeface="system-ui"/>
              </a:rPr>
              <a:t>Saying with a loud voice, </a:t>
            </a:r>
            <a:r>
              <a:rPr lang="en-US" sz="4000" b="1" i="0" dirty="0">
                <a:solidFill>
                  <a:srgbClr val="000000"/>
                </a:solidFill>
                <a:effectLst/>
                <a:latin typeface="system-ui"/>
              </a:rPr>
              <a:t>Fear God</a:t>
            </a:r>
            <a:r>
              <a:rPr lang="en-US" sz="4000" b="0" i="0" dirty="0">
                <a:solidFill>
                  <a:srgbClr val="000000"/>
                </a:solidFill>
                <a:effectLst/>
                <a:latin typeface="system-ui"/>
              </a:rPr>
              <a:t>, and give </a:t>
            </a:r>
            <a:r>
              <a:rPr lang="en-US" sz="4000" b="1" i="0" dirty="0">
                <a:solidFill>
                  <a:srgbClr val="000000"/>
                </a:solidFill>
                <a:effectLst/>
                <a:latin typeface="system-ui"/>
              </a:rPr>
              <a:t>glory to </a:t>
            </a:r>
            <a:r>
              <a:rPr lang="en-US" sz="4000" b="0" i="0" dirty="0">
                <a:solidFill>
                  <a:srgbClr val="000000"/>
                </a:solidFill>
                <a:effectLst/>
                <a:latin typeface="system-ui"/>
              </a:rPr>
              <a:t>him; for the hour of </a:t>
            </a:r>
            <a:r>
              <a:rPr lang="en-US" sz="4000" b="1" i="0" dirty="0">
                <a:solidFill>
                  <a:srgbClr val="000000"/>
                </a:solidFill>
                <a:effectLst/>
                <a:latin typeface="system-ui"/>
              </a:rPr>
              <a:t>his judgment </a:t>
            </a:r>
            <a:r>
              <a:rPr lang="en-US" sz="4000" b="0" i="0" dirty="0">
                <a:solidFill>
                  <a:srgbClr val="000000"/>
                </a:solidFill>
                <a:effectLst/>
                <a:latin typeface="system-ui"/>
              </a:rPr>
              <a:t>is come: and worship him that made heaven, and earth, and the sea, and the fountains of waters.</a:t>
            </a:r>
          </a:p>
          <a:p>
            <a:endParaRPr lang="en-US" dirty="0"/>
          </a:p>
        </p:txBody>
      </p:sp>
    </p:spTree>
    <p:extLst>
      <p:ext uri="{BB962C8B-B14F-4D97-AF65-F5344CB8AC3E}">
        <p14:creationId xmlns:p14="http://schemas.microsoft.com/office/powerpoint/2010/main" val="4222007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F42D8-0A65-4D90-886B-EEAE170263BC}"/>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DB79991-4D1D-4CF1-B99E-7C095901F5E9}"/>
              </a:ext>
            </a:extLst>
          </p:cNvPr>
          <p:cNvSpPr>
            <a:spLocks noGrp="1"/>
          </p:cNvSpPr>
          <p:nvPr>
            <p:ph idx="1"/>
          </p:nvPr>
        </p:nvSpPr>
        <p:spPr>
          <a:xfrm>
            <a:off x="288587" y="0"/>
            <a:ext cx="11903413" cy="3002481"/>
          </a:xfrm>
        </p:spPr>
        <p:txBody>
          <a:bodyPr>
            <a:normAutofit/>
          </a:bodyPr>
          <a:lstStyle/>
          <a:p>
            <a:r>
              <a:rPr lang="en-US" sz="4000" dirty="0"/>
              <a:t>Theme: The Victory of the lamb and his followers</a:t>
            </a:r>
          </a:p>
          <a:p>
            <a:r>
              <a:rPr lang="en-US" sz="4000" dirty="0"/>
              <a:t>Purpose: To assure the reader of the ultimate triumph of Christ and the judgment of the Wicked. </a:t>
            </a:r>
          </a:p>
          <a:p>
            <a:r>
              <a:rPr lang="en-US" sz="4000" dirty="0"/>
              <a:t>Timeline: </a:t>
            </a:r>
          </a:p>
          <a:p>
            <a:endParaRPr lang="en-US" dirty="0"/>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6493FE08-140B-40C1-B174-D2C86AFA1C2A}"/>
              </a:ext>
            </a:extLst>
          </p:cNvPr>
          <p:cNvSpPr txBox="1"/>
          <p:nvPr/>
        </p:nvSpPr>
        <p:spPr>
          <a:xfrm>
            <a:off x="91827" y="3352055"/>
            <a:ext cx="2269083" cy="1200329"/>
          </a:xfrm>
          <a:prstGeom prst="rect">
            <a:avLst/>
          </a:prstGeom>
          <a:noFill/>
        </p:spPr>
        <p:txBody>
          <a:bodyPr wrap="none" rtlCol="0">
            <a:spAutoFit/>
          </a:bodyPr>
          <a:lstStyle/>
          <a:p>
            <a:r>
              <a:rPr lang="en-US" sz="3600" dirty="0"/>
              <a:t>Things that</a:t>
            </a:r>
          </a:p>
          <a:p>
            <a:r>
              <a:rPr lang="en-US" sz="3600" dirty="0"/>
              <a:t>Are chp 3</a:t>
            </a:r>
          </a:p>
        </p:txBody>
      </p:sp>
      <p:sp>
        <p:nvSpPr>
          <p:cNvPr id="5" name="TextBox 4">
            <a:extLst>
              <a:ext uri="{FF2B5EF4-FFF2-40B4-BE49-F238E27FC236}">
                <a16:creationId xmlns:a16="http://schemas.microsoft.com/office/drawing/2014/main" id="{02E5F3DB-0804-44CD-A016-70422E23BCBB}"/>
              </a:ext>
            </a:extLst>
          </p:cNvPr>
          <p:cNvSpPr txBox="1"/>
          <p:nvPr/>
        </p:nvSpPr>
        <p:spPr>
          <a:xfrm>
            <a:off x="2029577" y="4625885"/>
            <a:ext cx="2138149" cy="2062103"/>
          </a:xfrm>
          <a:prstGeom prst="rect">
            <a:avLst/>
          </a:prstGeom>
          <a:noFill/>
        </p:spPr>
        <p:txBody>
          <a:bodyPr wrap="none" rtlCol="0">
            <a:spAutoFit/>
          </a:bodyPr>
          <a:lstStyle/>
          <a:p>
            <a:r>
              <a:rPr lang="en-US" sz="3200" dirty="0"/>
              <a:t>Things that </a:t>
            </a:r>
          </a:p>
          <a:p>
            <a:r>
              <a:rPr lang="en-US" sz="3200" dirty="0"/>
              <a:t>Will be</a:t>
            </a:r>
          </a:p>
          <a:p>
            <a:r>
              <a:rPr lang="en-US" sz="3200" dirty="0"/>
              <a:t>Rapture </a:t>
            </a:r>
          </a:p>
          <a:p>
            <a:r>
              <a:rPr lang="en-US" sz="3200" dirty="0"/>
              <a:t>Chp 4</a:t>
            </a:r>
          </a:p>
        </p:txBody>
      </p:sp>
      <p:sp>
        <p:nvSpPr>
          <p:cNvPr id="6" name="TextBox 5">
            <a:extLst>
              <a:ext uri="{FF2B5EF4-FFF2-40B4-BE49-F238E27FC236}">
                <a16:creationId xmlns:a16="http://schemas.microsoft.com/office/drawing/2014/main" id="{97B52BD8-2D7F-44DE-A009-2D06B9463D61}"/>
              </a:ext>
            </a:extLst>
          </p:cNvPr>
          <p:cNvSpPr txBox="1"/>
          <p:nvPr/>
        </p:nvSpPr>
        <p:spPr>
          <a:xfrm>
            <a:off x="4178985" y="3308332"/>
            <a:ext cx="1907895" cy="1323439"/>
          </a:xfrm>
          <a:prstGeom prst="rect">
            <a:avLst/>
          </a:prstGeom>
          <a:noFill/>
        </p:spPr>
        <p:txBody>
          <a:bodyPr wrap="none" rtlCol="0">
            <a:spAutoFit/>
          </a:bodyPr>
          <a:lstStyle/>
          <a:p>
            <a:r>
              <a:rPr lang="en-US" sz="4000" dirty="0"/>
              <a:t>7 Seals</a:t>
            </a:r>
          </a:p>
          <a:p>
            <a:r>
              <a:rPr lang="en-US" sz="4000" dirty="0"/>
              <a:t>Ch 6-7,8</a:t>
            </a:r>
          </a:p>
        </p:txBody>
      </p:sp>
      <p:sp>
        <p:nvSpPr>
          <p:cNvPr id="7" name="TextBox 6">
            <a:extLst>
              <a:ext uri="{FF2B5EF4-FFF2-40B4-BE49-F238E27FC236}">
                <a16:creationId xmlns:a16="http://schemas.microsoft.com/office/drawing/2014/main" id="{4283F62D-8AF6-463F-808F-7E9C18B18E34}"/>
              </a:ext>
            </a:extLst>
          </p:cNvPr>
          <p:cNvSpPr txBox="1"/>
          <p:nvPr/>
        </p:nvSpPr>
        <p:spPr>
          <a:xfrm>
            <a:off x="5227983" y="5335386"/>
            <a:ext cx="3114260" cy="1323439"/>
          </a:xfrm>
          <a:prstGeom prst="rect">
            <a:avLst/>
          </a:prstGeom>
          <a:noFill/>
        </p:spPr>
        <p:txBody>
          <a:bodyPr wrap="square" rtlCol="0">
            <a:spAutoFit/>
          </a:bodyPr>
          <a:lstStyle/>
          <a:p>
            <a:r>
              <a:rPr lang="en-US" sz="4000" dirty="0"/>
              <a:t>Parenthetical</a:t>
            </a:r>
          </a:p>
          <a:p>
            <a:r>
              <a:rPr lang="en-US" sz="4000" dirty="0"/>
              <a:t>Ch 7</a:t>
            </a:r>
          </a:p>
        </p:txBody>
      </p:sp>
      <p:sp>
        <p:nvSpPr>
          <p:cNvPr id="8" name="TextBox 7">
            <a:extLst>
              <a:ext uri="{FF2B5EF4-FFF2-40B4-BE49-F238E27FC236}">
                <a16:creationId xmlns:a16="http://schemas.microsoft.com/office/drawing/2014/main" id="{5EF237BC-30CE-4A7D-B4C9-710CF8F3F187}"/>
              </a:ext>
            </a:extLst>
          </p:cNvPr>
          <p:cNvSpPr txBox="1"/>
          <p:nvPr/>
        </p:nvSpPr>
        <p:spPr>
          <a:xfrm>
            <a:off x="7797258" y="3244334"/>
            <a:ext cx="2530565" cy="1938992"/>
          </a:xfrm>
          <a:prstGeom prst="rect">
            <a:avLst/>
          </a:prstGeom>
          <a:noFill/>
        </p:spPr>
        <p:txBody>
          <a:bodyPr wrap="none" rtlCol="0">
            <a:spAutoFit/>
          </a:bodyPr>
          <a:lstStyle/>
          <a:p>
            <a:r>
              <a:rPr lang="en-US" sz="4000" dirty="0"/>
              <a:t>7 Trumpets</a:t>
            </a:r>
          </a:p>
          <a:p>
            <a:r>
              <a:rPr lang="en-US" sz="4000" dirty="0"/>
              <a:t>Chp 8-10</a:t>
            </a:r>
          </a:p>
          <a:p>
            <a:r>
              <a:rPr lang="en-US" sz="4000" dirty="0"/>
              <a:t>(3.5 years)</a:t>
            </a:r>
          </a:p>
        </p:txBody>
      </p:sp>
      <p:sp>
        <p:nvSpPr>
          <p:cNvPr id="9" name="TextBox 8">
            <a:extLst>
              <a:ext uri="{FF2B5EF4-FFF2-40B4-BE49-F238E27FC236}">
                <a16:creationId xmlns:a16="http://schemas.microsoft.com/office/drawing/2014/main" id="{DBD12D2F-1F66-49A4-9B8C-D4DA62DB596A}"/>
              </a:ext>
            </a:extLst>
          </p:cNvPr>
          <p:cNvSpPr txBox="1"/>
          <p:nvPr/>
        </p:nvSpPr>
        <p:spPr>
          <a:xfrm>
            <a:off x="9145012" y="5366836"/>
            <a:ext cx="3046988" cy="1323439"/>
          </a:xfrm>
          <a:prstGeom prst="rect">
            <a:avLst/>
          </a:prstGeom>
          <a:noFill/>
        </p:spPr>
        <p:txBody>
          <a:bodyPr wrap="none" rtlCol="0">
            <a:spAutoFit/>
          </a:bodyPr>
          <a:lstStyle/>
          <a:p>
            <a:r>
              <a:rPr lang="en-US" sz="4000" dirty="0"/>
              <a:t>Parenthetical </a:t>
            </a:r>
          </a:p>
          <a:p>
            <a:r>
              <a:rPr lang="en-US" sz="4000" dirty="0"/>
              <a:t>            2</a:t>
            </a:r>
          </a:p>
        </p:txBody>
      </p:sp>
      <p:sp>
        <p:nvSpPr>
          <p:cNvPr id="10" name="Arrow: Right 9">
            <a:extLst>
              <a:ext uri="{FF2B5EF4-FFF2-40B4-BE49-F238E27FC236}">
                <a16:creationId xmlns:a16="http://schemas.microsoft.com/office/drawing/2014/main" id="{A4900A72-47E4-4C36-B337-55596F0E35D7}"/>
              </a:ext>
            </a:extLst>
          </p:cNvPr>
          <p:cNvSpPr/>
          <p:nvPr/>
        </p:nvSpPr>
        <p:spPr>
          <a:xfrm>
            <a:off x="530087" y="2364355"/>
            <a:ext cx="11542643" cy="72373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Arrow Connector 11">
            <a:extLst>
              <a:ext uri="{FF2B5EF4-FFF2-40B4-BE49-F238E27FC236}">
                <a16:creationId xmlns:a16="http://schemas.microsoft.com/office/drawing/2014/main" id="{4D8E45C1-7F21-4DF3-A046-FFA97A9CF0B4}"/>
              </a:ext>
            </a:extLst>
          </p:cNvPr>
          <p:cNvCxnSpPr>
            <a:cxnSpLocks/>
          </p:cNvCxnSpPr>
          <p:nvPr/>
        </p:nvCxnSpPr>
        <p:spPr>
          <a:xfrm flipH="1">
            <a:off x="1484243" y="2839060"/>
            <a:ext cx="379935" cy="52854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a:extLst>
              <a:ext uri="{FF2B5EF4-FFF2-40B4-BE49-F238E27FC236}">
                <a16:creationId xmlns:a16="http://schemas.microsoft.com/office/drawing/2014/main" id="{73C6EE33-F18F-411B-9800-B08FB3DD43F1}"/>
              </a:ext>
            </a:extLst>
          </p:cNvPr>
          <p:cNvCxnSpPr>
            <a:cxnSpLocks/>
            <a:endCxn id="5" idx="0"/>
          </p:cNvCxnSpPr>
          <p:nvPr/>
        </p:nvCxnSpPr>
        <p:spPr>
          <a:xfrm flipH="1">
            <a:off x="3098652" y="3088090"/>
            <a:ext cx="262138" cy="153779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7" name="Straight Arrow Connector 16">
            <a:extLst>
              <a:ext uri="{FF2B5EF4-FFF2-40B4-BE49-F238E27FC236}">
                <a16:creationId xmlns:a16="http://schemas.microsoft.com/office/drawing/2014/main" id="{C2286D61-ED60-4C2C-A9C2-FA9BC68DD105}"/>
              </a:ext>
            </a:extLst>
          </p:cNvPr>
          <p:cNvCxnSpPr/>
          <p:nvPr/>
        </p:nvCxnSpPr>
        <p:spPr>
          <a:xfrm flipH="1">
            <a:off x="4985456" y="3002481"/>
            <a:ext cx="209396" cy="42651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9" name="Straight Arrow Connector 18">
            <a:extLst>
              <a:ext uri="{FF2B5EF4-FFF2-40B4-BE49-F238E27FC236}">
                <a16:creationId xmlns:a16="http://schemas.microsoft.com/office/drawing/2014/main" id="{B6875D94-4D36-4263-A49D-79D116C23D10}"/>
              </a:ext>
            </a:extLst>
          </p:cNvPr>
          <p:cNvCxnSpPr>
            <a:cxnSpLocks/>
          </p:cNvCxnSpPr>
          <p:nvPr/>
        </p:nvCxnSpPr>
        <p:spPr>
          <a:xfrm>
            <a:off x="6785113" y="3215740"/>
            <a:ext cx="143827" cy="215109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1" name="Straight Arrow Connector 20">
            <a:extLst>
              <a:ext uri="{FF2B5EF4-FFF2-40B4-BE49-F238E27FC236}">
                <a16:creationId xmlns:a16="http://schemas.microsoft.com/office/drawing/2014/main" id="{215EF3CE-8A99-4EAD-92C0-08C4761ED425}"/>
              </a:ext>
            </a:extLst>
          </p:cNvPr>
          <p:cNvCxnSpPr/>
          <p:nvPr/>
        </p:nvCxnSpPr>
        <p:spPr>
          <a:xfrm>
            <a:off x="8931965" y="3002481"/>
            <a:ext cx="130575" cy="36512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3" name="Straight Arrow Connector 22">
            <a:extLst>
              <a:ext uri="{FF2B5EF4-FFF2-40B4-BE49-F238E27FC236}">
                <a16:creationId xmlns:a16="http://schemas.microsoft.com/office/drawing/2014/main" id="{D30036EF-350C-4AF9-85B3-3B722549F8C7}"/>
              </a:ext>
            </a:extLst>
          </p:cNvPr>
          <p:cNvCxnSpPr>
            <a:cxnSpLocks/>
          </p:cNvCxnSpPr>
          <p:nvPr/>
        </p:nvCxnSpPr>
        <p:spPr>
          <a:xfrm>
            <a:off x="11065565" y="2983649"/>
            <a:ext cx="0" cy="238318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958902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5420" y="1"/>
            <a:ext cx="8247906" cy="1099930"/>
          </a:xfrm>
        </p:spPr>
        <p:txBody>
          <a:bodyPr>
            <a:normAutofit fontScale="90000"/>
          </a:bodyPr>
          <a:lstStyle/>
          <a:p>
            <a:r>
              <a:rPr lang="en-US" dirty="0"/>
              <a:t>Chapter 12 and 13 – List of characters (Credits)</a:t>
            </a:r>
          </a:p>
        </p:txBody>
      </p:sp>
      <p:sp>
        <p:nvSpPr>
          <p:cNvPr id="3" name="Content Placeholder 2"/>
          <p:cNvSpPr>
            <a:spLocks noGrp="1"/>
          </p:cNvSpPr>
          <p:nvPr>
            <p:ph idx="1"/>
          </p:nvPr>
        </p:nvSpPr>
        <p:spPr>
          <a:xfrm>
            <a:off x="318052" y="1417983"/>
            <a:ext cx="11781183" cy="5440017"/>
          </a:xfrm>
        </p:spPr>
        <p:txBody>
          <a:bodyPr>
            <a:normAutofit/>
          </a:bodyPr>
          <a:lstStyle/>
          <a:p>
            <a:r>
              <a:rPr lang="en-US" sz="4000" dirty="0"/>
              <a:t>The Woman				Israel</a:t>
            </a:r>
          </a:p>
          <a:p>
            <a:r>
              <a:rPr lang="en-US" sz="4000" dirty="0"/>
              <a:t>The Dragon				Satan</a:t>
            </a:r>
          </a:p>
          <a:p>
            <a:r>
              <a:rPr lang="en-US" sz="4000" dirty="0"/>
              <a:t>Man Child				Jesus</a:t>
            </a:r>
          </a:p>
          <a:p>
            <a:r>
              <a:rPr lang="en-US" sz="4000" dirty="0"/>
              <a:t>1/3 Stars			Rebellious Angels</a:t>
            </a:r>
          </a:p>
          <a:p>
            <a:r>
              <a:rPr lang="en-US" sz="4000" dirty="0"/>
              <a:t>Michael			God’s Angel Armies</a:t>
            </a:r>
          </a:p>
          <a:p>
            <a:r>
              <a:rPr lang="en-US" sz="4000" b="1" dirty="0"/>
              <a:t>Beast from the Sea	  	Antichrist</a:t>
            </a:r>
          </a:p>
          <a:p>
            <a:r>
              <a:rPr lang="en-US" sz="4000" b="1" dirty="0"/>
              <a:t>Beast from the earth	False Prophet</a:t>
            </a:r>
          </a:p>
        </p:txBody>
      </p:sp>
    </p:spTree>
    <p:extLst>
      <p:ext uri="{BB962C8B-B14F-4D97-AF65-F5344CB8AC3E}">
        <p14:creationId xmlns:p14="http://schemas.microsoft.com/office/powerpoint/2010/main" val="2279411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FB0BF-3BD4-45C1-9ABC-020238B40C16}"/>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982E49AC-9FD4-4EED-8B47-16D58D514DE2}"/>
              </a:ext>
            </a:extLst>
          </p:cNvPr>
          <p:cNvSpPr>
            <a:spLocks noGrp="1"/>
          </p:cNvSpPr>
          <p:nvPr>
            <p:ph idx="1"/>
          </p:nvPr>
        </p:nvSpPr>
        <p:spPr>
          <a:xfrm>
            <a:off x="-6624" y="145775"/>
            <a:ext cx="11761302" cy="6612835"/>
          </a:xfrm>
        </p:spPr>
        <p:txBody>
          <a:bodyPr>
            <a:normAutofit/>
          </a:bodyPr>
          <a:lstStyle/>
          <a:p>
            <a:pPr algn="l"/>
            <a:r>
              <a:rPr lang="en-US" sz="4400" b="1" baseline="30000" dirty="0">
                <a:solidFill>
                  <a:srgbClr val="000000"/>
                </a:solidFill>
                <a:latin typeface="system-ui"/>
              </a:rPr>
              <a:t> chp 13:12 </a:t>
            </a:r>
            <a:r>
              <a:rPr lang="en-US" sz="4400" dirty="0">
                <a:solidFill>
                  <a:srgbClr val="000000"/>
                </a:solidFill>
                <a:latin typeface="system-ui"/>
              </a:rPr>
              <a:t>And he exerciseth all the power of the first beast before him, and causeth the earth and them which dwell therein to worship the first beast, whose deadly wound was healed.</a:t>
            </a:r>
          </a:p>
          <a:p>
            <a:pPr algn="l"/>
            <a:r>
              <a:rPr lang="en-US" sz="4400" b="1" baseline="30000" dirty="0">
                <a:solidFill>
                  <a:srgbClr val="000000"/>
                </a:solidFill>
                <a:latin typeface="system-ui"/>
              </a:rPr>
              <a:t>13 </a:t>
            </a:r>
            <a:r>
              <a:rPr lang="en-US" sz="4400" dirty="0">
                <a:solidFill>
                  <a:srgbClr val="000000"/>
                </a:solidFill>
                <a:latin typeface="system-ui"/>
              </a:rPr>
              <a:t>And he doeth great wonders, so that he maketh fire come down from heaven on the earth in the sight of men,</a:t>
            </a:r>
          </a:p>
          <a:p>
            <a:endParaRPr lang="en-US" dirty="0"/>
          </a:p>
        </p:txBody>
      </p:sp>
    </p:spTree>
    <p:extLst>
      <p:ext uri="{BB962C8B-B14F-4D97-AF65-F5344CB8AC3E}">
        <p14:creationId xmlns:p14="http://schemas.microsoft.com/office/powerpoint/2010/main" val="3714682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CDD5F-D906-47EB-93A4-C7CB5A695D2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4BCA37DD-30DA-4F74-BBDE-624FB5102826}"/>
              </a:ext>
            </a:extLst>
          </p:cNvPr>
          <p:cNvSpPr>
            <a:spLocks noGrp="1"/>
          </p:cNvSpPr>
          <p:nvPr>
            <p:ph idx="1"/>
          </p:nvPr>
        </p:nvSpPr>
        <p:spPr>
          <a:xfrm>
            <a:off x="152399" y="106018"/>
            <a:ext cx="11628783" cy="6626086"/>
          </a:xfrm>
        </p:spPr>
        <p:txBody>
          <a:bodyPr>
            <a:normAutofit/>
          </a:bodyPr>
          <a:lstStyle/>
          <a:p>
            <a:pPr algn="l"/>
            <a:r>
              <a:rPr lang="en-US" sz="4000" b="1" baseline="30000" dirty="0">
                <a:solidFill>
                  <a:srgbClr val="000000"/>
                </a:solidFill>
                <a:latin typeface="system-ui"/>
              </a:rPr>
              <a:t>14 </a:t>
            </a:r>
            <a:r>
              <a:rPr lang="en-US" sz="4000" dirty="0">
                <a:solidFill>
                  <a:srgbClr val="000000"/>
                </a:solidFill>
                <a:latin typeface="system-ui"/>
              </a:rPr>
              <a:t>And deceiveth them that dwell on the earth by the means of those miracles which he had power to do in the sight of the beast; saying to them that dwell on the earth, that they should make an image to the beast, which had the wound by a sword, and did live.</a:t>
            </a:r>
          </a:p>
          <a:p>
            <a:pPr algn="l"/>
            <a:r>
              <a:rPr lang="en-US" sz="4000" b="1" baseline="30000" dirty="0">
                <a:solidFill>
                  <a:srgbClr val="000000"/>
                </a:solidFill>
                <a:latin typeface="system-ui"/>
              </a:rPr>
              <a:t>15 </a:t>
            </a:r>
            <a:r>
              <a:rPr lang="en-US" sz="4000" dirty="0">
                <a:solidFill>
                  <a:srgbClr val="000000"/>
                </a:solidFill>
                <a:latin typeface="system-ui"/>
              </a:rPr>
              <a:t>And he had power to give life unto the image of the beast, that the image of the beast should both speak, and cause that as many as </a:t>
            </a:r>
            <a:r>
              <a:rPr lang="en-US" sz="4000" b="1" dirty="0">
                <a:solidFill>
                  <a:srgbClr val="000000"/>
                </a:solidFill>
                <a:latin typeface="system-ui"/>
              </a:rPr>
              <a:t>would not worship the image of the beast should be killed.</a:t>
            </a:r>
          </a:p>
          <a:p>
            <a:endParaRPr lang="en-US" dirty="0"/>
          </a:p>
        </p:txBody>
      </p:sp>
    </p:spTree>
    <p:extLst>
      <p:ext uri="{BB962C8B-B14F-4D97-AF65-F5344CB8AC3E}">
        <p14:creationId xmlns:p14="http://schemas.microsoft.com/office/powerpoint/2010/main" val="3395025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78D1E0-FE4E-426F-AE54-98383BB66075}"/>
              </a:ext>
            </a:extLst>
          </p:cNvPr>
          <p:cNvSpPr>
            <a:spLocks noGrp="1"/>
          </p:cNvSpPr>
          <p:nvPr>
            <p:ph idx="1"/>
          </p:nvPr>
        </p:nvSpPr>
        <p:spPr>
          <a:xfrm>
            <a:off x="278296" y="185530"/>
            <a:ext cx="11781182" cy="6672470"/>
          </a:xfrm>
        </p:spPr>
        <p:txBody>
          <a:bodyPr>
            <a:normAutofit/>
          </a:bodyPr>
          <a:lstStyle/>
          <a:p>
            <a:pPr algn="l"/>
            <a:r>
              <a:rPr lang="en-US" sz="4000" b="1" baseline="30000" dirty="0">
                <a:solidFill>
                  <a:srgbClr val="000000"/>
                </a:solidFill>
                <a:latin typeface="system-ui"/>
              </a:rPr>
              <a:t>16 </a:t>
            </a:r>
            <a:r>
              <a:rPr lang="en-US" sz="4000" dirty="0">
                <a:solidFill>
                  <a:srgbClr val="000000"/>
                </a:solidFill>
                <a:latin typeface="system-ui"/>
              </a:rPr>
              <a:t>And he causeth all, both small and great, rich and poor, free and bond, to receive a mark in their right hand, or in their foreheads:</a:t>
            </a:r>
          </a:p>
          <a:p>
            <a:pPr algn="l"/>
            <a:r>
              <a:rPr lang="en-US" sz="4000" b="1" baseline="30000" dirty="0">
                <a:solidFill>
                  <a:srgbClr val="000000"/>
                </a:solidFill>
                <a:latin typeface="system-ui"/>
              </a:rPr>
              <a:t>17 </a:t>
            </a:r>
            <a:r>
              <a:rPr lang="en-US" sz="4000" dirty="0">
                <a:solidFill>
                  <a:srgbClr val="000000"/>
                </a:solidFill>
                <a:latin typeface="system-ui"/>
              </a:rPr>
              <a:t>And that no man might buy or sell, save he that had the mark, or the name of the beast, or the number of his name.</a:t>
            </a:r>
          </a:p>
          <a:p>
            <a:pPr algn="l"/>
            <a:r>
              <a:rPr lang="en-US" sz="4000" b="1" baseline="30000" dirty="0">
                <a:solidFill>
                  <a:srgbClr val="000000"/>
                </a:solidFill>
                <a:latin typeface="system-ui"/>
              </a:rPr>
              <a:t>18 </a:t>
            </a:r>
            <a:r>
              <a:rPr lang="en-US" sz="4000" dirty="0">
                <a:solidFill>
                  <a:srgbClr val="000000"/>
                </a:solidFill>
                <a:latin typeface="system-ui"/>
              </a:rPr>
              <a:t>Here is wisdom. Let him that hath understanding count the number of the beast: for it is the number of a man; and his number is Six hundred threescore and six.</a:t>
            </a:r>
          </a:p>
          <a:p>
            <a:endParaRPr lang="en-US" dirty="0"/>
          </a:p>
        </p:txBody>
      </p:sp>
    </p:spTree>
    <p:extLst>
      <p:ext uri="{BB962C8B-B14F-4D97-AF65-F5344CB8AC3E}">
        <p14:creationId xmlns:p14="http://schemas.microsoft.com/office/powerpoint/2010/main" val="1639386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30123-8F85-4528-A90A-04ADD32A247C}"/>
              </a:ext>
            </a:extLst>
          </p:cNvPr>
          <p:cNvSpPr>
            <a:spLocks noGrp="1"/>
          </p:cNvSpPr>
          <p:nvPr>
            <p:ph type="title"/>
          </p:nvPr>
        </p:nvSpPr>
        <p:spPr/>
        <p:txBody>
          <a:bodyPr/>
          <a:lstStyle/>
          <a:p>
            <a:r>
              <a:rPr lang="en-US" dirty="0"/>
              <a:t>O.T. Parallel –Daniel 3 – Attributes of Victors</a:t>
            </a:r>
          </a:p>
        </p:txBody>
      </p:sp>
      <p:graphicFrame>
        <p:nvGraphicFramePr>
          <p:cNvPr id="7" name="Table 7">
            <a:extLst>
              <a:ext uri="{FF2B5EF4-FFF2-40B4-BE49-F238E27FC236}">
                <a16:creationId xmlns:a16="http://schemas.microsoft.com/office/drawing/2014/main" id="{18056CFB-D6A7-4822-B6DB-B483C6B8DFAF}"/>
              </a:ext>
            </a:extLst>
          </p:cNvPr>
          <p:cNvGraphicFramePr>
            <a:graphicFrameLocks noGrp="1"/>
          </p:cNvGraphicFramePr>
          <p:nvPr>
            <p:ph idx="1"/>
            <p:extLst>
              <p:ext uri="{D42A27DB-BD31-4B8C-83A1-F6EECF244321}">
                <p14:modId xmlns:p14="http://schemas.microsoft.com/office/powerpoint/2010/main" val="2491345061"/>
              </p:ext>
            </p:extLst>
          </p:nvPr>
        </p:nvGraphicFramePr>
        <p:xfrm>
          <a:off x="371061" y="1838877"/>
          <a:ext cx="10982739" cy="3784600"/>
        </p:xfrm>
        <a:graphic>
          <a:graphicData uri="http://schemas.openxmlformats.org/drawingml/2006/table">
            <a:tbl>
              <a:tblPr firstRow="1" bandRow="1">
                <a:tableStyleId>{616DA210-FB5B-4158-B5E0-FEB733F419BA}</a:tableStyleId>
              </a:tblPr>
              <a:tblGrid>
                <a:gridCol w="2894128">
                  <a:extLst>
                    <a:ext uri="{9D8B030D-6E8A-4147-A177-3AD203B41FA5}">
                      <a16:colId xmlns:a16="http://schemas.microsoft.com/office/drawing/2014/main" val="869997148"/>
                    </a:ext>
                  </a:extLst>
                </a:gridCol>
                <a:gridCol w="8088611">
                  <a:extLst>
                    <a:ext uri="{9D8B030D-6E8A-4147-A177-3AD203B41FA5}">
                      <a16:colId xmlns:a16="http://schemas.microsoft.com/office/drawing/2014/main" val="3307946571"/>
                    </a:ext>
                  </a:extLst>
                </a:gridCol>
              </a:tblGrid>
              <a:tr h="370840">
                <a:tc>
                  <a:txBody>
                    <a:bodyPr/>
                    <a:lstStyle/>
                    <a:p>
                      <a:r>
                        <a:rPr lang="en-US" sz="4000" dirty="0"/>
                        <a:t>Power </a:t>
                      </a:r>
                    </a:p>
                  </a:txBody>
                  <a:tcPr/>
                </a:tc>
                <a:tc>
                  <a:txBody>
                    <a:bodyPr/>
                    <a:lstStyle/>
                    <a:p>
                      <a:r>
                        <a:rPr lang="en-US" sz="4000" dirty="0"/>
                        <a:t>V 17 Is Able to …..</a:t>
                      </a:r>
                    </a:p>
                  </a:txBody>
                  <a:tcPr/>
                </a:tc>
                <a:extLst>
                  <a:ext uri="{0D108BD9-81ED-4DB2-BD59-A6C34878D82A}">
                    <a16:rowId xmlns:a16="http://schemas.microsoft.com/office/drawing/2014/main" val="4222602416"/>
                  </a:ext>
                </a:extLst>
              </a:tr>
              <a:tr h="370840">
                <a:tc>
                  <a:txBody>
                    <a:bodyPr/>
                    <a:lstStyle/>
                    <a:p>
                      <a:r>
                        <a:rPr lang="en-US" sz="4000" b="1" dirty="0"/>
                        <a:t>Purity (undefiled)</a:t>
                      </a:r>
                    </a:p>
                  </a:txBody>
                  <a:tcPr/>
                </a:tc>
                <a:tc>
                  <a:txBody>
                    <a:bodyPr/>
                    <a:lstStyle/>
                    <a:p>
                      <a:r>
                        <a:rPr lang="en-US" sz="4000" b="1" dirty="0"/>
                        <a:t>v 12, 18</a:t>
                      </a:r>
                    </a:p>
                  </a:txBody>
                  <a:tcPr/>
                </a:tc>
                <a:extLst>
                  <a:ext uri="{0D108BD9-81ED-4DB2-BD59-A6C34878D82A}">
                    <a16:rowId xmlns:a16="http://schemas.microsoft.com/office/drawing/2014/main" val="1164888942"/>
                  </a:ext>
                </a:extLst>
              </a:tr>
              <a:tr h="370840">
                <a:tc>
                  <a:txBody>
                    <a:bodyPr/>
                    <a:lstStyle/>
                    <a:p>
                      <a:r>
                        <a:rPr lang="en-US" sz="4000" b="1" dirty="0"/>
                        <a:t>Partisans</a:t>
                      </a:r>
                    </a:p>
                  </a:txBody>
                  <a:tcPr/>
                </a:tc>
                <a:tc>
                  <a:txBody>
                    <a:bodyPr/>
                    <a:lstStyle/>
                    <a:p>
                      <a:r>
                        <a:rPr lang="en-US" sz="4000" b="1" dirty="0"/>
                        <a:t>V 25</a:t>
                      </a:r>
                    </a:p>
                  </a:txBody>
                  <a:tcPr/>
                </a:tc>
                <a:extLst>
                  <a:ext uri="{0D108BD9-81ED-4DB2-BD59-A6C34878D82A}">
                    <a16:rowId xmlns:a16="http://schemas.microsoft.com/office/drawing/2014/main" val="3294257271"/>
                  </a:ext>
                </a:extLst>
              </a:tr>
              <a:tr h="370840">
                <a:tc>
                  <a:txBody>
                    <a:bodyPr/>
                    <a:lstStyle/>
                    <a:p>
                      <a:r>
                        <a:rPr lang="en-US" sz="4000" b="1" dirty="0"/>
                        <a:t>Praise</a:t>
                      </a:r>
                      <a:r>
                        <a:rPr lang="en-US" dirty="0"/>
                        <a:t> </a:t>
                      </a:r>
                    </a:p>
                  </a:txBody>
                  <a:tcPr/>
                </a:tc>
                <a:tc>
                  <a:txBody>
                    <a:bodyPr/>
                    <a:lstStyle/>
                    <a:p>
                      <a:r>
                        <a:rPr lang="en-US" sz="4000" b="1" dirty="0"/>
                        <a:t>V 28-29</a:t>
                      </a:r>
                    </a:p>
                  </a:txBody>
                  <a:tcPr/>
                </a:tc>
                <a:extLst>
                  <a:ext uri="{0D108BD9-81ED-4DB2-BD59-A6C34878D82A}">
                    <a16:rowId xmlns:a16="http://schemas.microsoft.com/office/drawing/2014/main" val="1299519649"/>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357332540"/>
                  </a:ext>
                </a:extLst>
              </a:tr>
            </a:tbl>
          </a:graphicData>
        </a:graphic>
      </p:graphicFrame>
    </p:spTree>
    <p:extLst>
      <p:ext uri="{BB962C8B-B14F-4D97-AF65-F5344CB8AC3E}">
        <p14:creationId xmlns:p14="http://schemas.microsoft.com/office/powerpoint/2010/main" val="3455326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886A4-A615-4DCC-A2DD-3F530CAF078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0030B96-3CAE-4CE1-954F-62A094B9DACF}"/>
              </a:ext>
            </a:extLst>
          </p:cNvPr>
          <p:cNvSpPr>
            <a:spLocks noGrp="1"/>
          </p:cNvSpPr>
          <p:nvPr>
            <p:ph idx="1"/>
          </p:nvPr>
        </p:nvSpPr>
        <p:spPr>
          <a:xfrm>
            <a:off x="185529" y="159026"/>
            <a:ext cx="11900453" cy="6520070"/>
          </a:xfrm>
        </p:spPr>
        <p:txBody>
          <a:bodyPr>
            <a:normAutofit lnSpcReduction="10000"/>
          </a:bodyPr>
          <a:lstStyle/>
          <a:p>
            <a:pPr algn="l"/>
            <a:r>
              <a:rPr lang="en-US" sz="4000" b="1" i="0" dirty="0">
                <a:solidFill>
                  <a:srgbClr val="000000"/>
                </a:solidFill>
                <a:effectLst/>
                <a:latin typeface="system-ui"/>
              </a:rPr>
              <a:t>14 </a:t>
            </a:r>
            <a:r>
              <a:rPr lang="en-US" sz="4000" b="0" i="0" dirty="0">
                <a:solidFill>
                  <a:srgbClr val="000000"/>
                </a:solidFill>
                <a:effectLst/>
                <a:latin typeface="system-ui"/>
              </a:rPr>
              <a:t>And I looked, and, lo, a </a:t>
            </a:r>
            <a:r>
              <a:rPr lang="en-US" sz="4000" b="1" i="0" dirty="0">
                <a:solidFill>
                  <a:srgbClr val="000000"/>
                </a:solidFill>
                <a:effectLst/>
                <a:latin typeface="system-ui"/>
              </a:rPr>
              <a:t>Lamb</a:t>
            </a:r>
            <a:r>
              <a:rPr lang="en-US" sz="4000" b="0" i="0" dirty="0">
                <a:solidFill>
                  <a:srgbClr val="000000"/>
                </a:solidFill>
                <a:effectLst/>
                <a:latin typeface="system-ui"/>
              </a:rPr>
              <a:t> stood on the </a:t>
            </a:r>
            <a:r>
              <a:rPr lang="en-US" sz="4000" b="1" i="0" dirty="0">
                <a:solidFill>
                  <a:srgbClr val="000000"/>
                </a:solidFill>
                <a:effectLst/>
                <a:latin typeface="system-ui"/>
              </a:rPr>
              <a:t>mount Sion</a:t>
            </a:r>
            <a:r>
              <a:rPr lang="en-US" sz="4000" b="0" i="0" dirty="0">
                <a:solidFill>
                  <a:srgbClr val="000000"/>
                </a:solidFill>
                <a:effectLst/>
                <a:latin typeface="system-ui"/>
              </a:rPr>
              <a:t>, and with him an hundred forty and four thousand, having his </a:t>
            </a:r>
            <a:r>
              <a:rPr lang="en-US" sz="4000" b="1" i="0" dirty="0">
                <a:solidFill>
                  <a:srgbClr val="000000"/>
                </a:solidFill>
                <a:effectLst/>
                <a:latin typeface="system-ui"/>
              </a:rPr>
              <a:t>Father's name </a:t>
            </a:r>
            <a:r>
              <a:rPr lang="en-US" sz="4000" b="0" i="0" dirty="0">
                <a:solidFill>
                  <a:srgbClr val="000000"/>
                </a:solidFill>
                <a:effectLst/>
                <a:latin typeface="system-ui"/>
              </a:rPr>
              <a:t>written in their foreheads.</a:t>
            </a:r>
          </a:p>
          <a:p>
            <a:pPr algn="l"/>
            <a:r>
              <a:rPr lang="en-US" sz="4000" b="1" i="0" baseline="30000" dirty="0">
                <a:solidFill>
                  <a:srgbClr val="000000"/>
                </a:solidFill>
                <a:effectLst/>
                <a:latin typeface="system-ui"/>
              </a:rPr>
              <a:t>2 </a:t>
            </a:r>
            <a:r>
              <a:rPr lang="en-US" sz="4000" b="0" i="0" dirty="0">
                <a:solidFill>
                  <a:srgbClr val="000000"/>
                </a:solidFill>
                <a:effectLst/>
                <a:latin typeface="system-ui"/>
              </a:rPr>
              <a:t>And I heard a voice from heaven, as the voice of many </a:t>
            </a:r>
            <a:r>
              <a:rPr lang="en-US" sz="4000" b="1" i="0" dirty="0">
                <a:solidFill>
                  <a:srgbClr val="000000"/>
                </a:solidFill>
                <a:effectLst/>
                <a:latin typeface="system-ui"/>
              </a:rPr>
              <a:t>waters</a:t>
            </a:r>
            <a:r>
              <a:rPr lang="en-US" sz="4000" b="0" i="0" dirty="0">
                <a:solidFill>
                  <a:srgbClr val="000000"/>
                </a:solidFill>
                <a:effectLst/>
                <a:latin typeface="system-ui"/>
              </a:rPr>
              <a:t>, and as the voice of a </a:t>
            </a:r>
            <a:r>
              <a:rPr lang="en-US" sz="4000" b="1" i="0" dirty="0">
                <a:solidFill>
                  <a:srgbClr val="000000"/>
                </a:solidFill>
                <a:effectLst/>
                <a:latin typeface="system-ui"/>
              </a:rPr>
              <a:t>great thunder</a:t>
            </a:r>
            <a:r>
              <a:rPr lang="en-US" sz="4000" b="0" i="0" dirty="0">
                <a:solidFill>
                  <a:srgbClr val="000000"/>
                </a:solidFill>
                <a:effectLst/>
                <a:latin typeface="system-ui"/>
              </a:rPr>
              <a:t>: and I heard the </a:t>
            </a:r>
            <a:r>
              <a:rPr lang="en-US" sz="4000" b="1" i="0" dirty="0">
                <a:solidFill>
                  <a:srgbClr val="000000"/>
                </a:solidFill>
                <a:effectLst/>
                <a:latin typeface="system-ui"/>
              </a:rPr>
              <a:t>voice of harpers harping </a:t>
            </a:r>
            <a:r>
              <a:rPr lang="en-US" sz="4000" b="0" i="0" dirty="0">
                <a:solidFill>
                  <a:srgbClr val="000000"/>
                </a:solidFill>
                <a:effectLst/>
                <a:latin typeface="system-ui"/>
              </a:rPr>
              <a:t>with their harps:</a:t>
            </a:r>
          </a:p>
          <a:p>
            <a:r>
              <a:rPr lang="en-US" sz="4000" b="1" i="0" baseline="30000" dirty="0">
                <a:solidFill>
                  <a:srgbClr val="000000"/>
                </a:solidFill>
                <a:effectLst/>
                <a:latin typeface="system-ui"/>
              </a:rPr>
              <a:t>3 </a:t>
            </a:r>
            <a:r>
              <a:rPr lang="en-US" sz="4000" b="0" i="0" dirty="0">
                <a:solidFill>
                  <a:srgbClr val="000000"/>
                </a:solidFill>
                <a:effectLst/>
                <a:latin typeface="system-ui"/>
              </a:rPr>
              <a:t>And they sung as it were a </a:t>
            </a:r>
            <a:r>
              <a:rPr lang="en-US" sz="4000" b="1" i="0" dirty="0">
                <a:solidFill>
                  <a:srgbClr val="000000"/>
                </a:solidFill>
                <a:effectLst/>
                <a:latin typeface="system-ui"/>
              </a:rPr>
              <a:t>new song </a:t>
            </a:r>
            <a:r>
              <a:rPr lang="en-US" sz="4000" b="0" i="0" dirty="0">
                <a:solidFill>
                  <a:srgbClr val="000000"/>
                </a:solidFill>
                <a:effectLst/>
                <a:latin typeface="system-ui"/>
              </a:rPr>
              <a:t>before the throne, and before the four beasts, and the elders: and </a:t>
            </a:r>
            <a:r>
              <a:rPr lang="en-US" sz="4000" b="1" i="0" dirty="0">
                <a:solidFill>
                  <a:srgbClr val="000000"/>
                </a:solidFill>
                <a:effectLst/>
                <a:latin typeface="system-ui"/>
              </a:rPr>
              <a:t>no man could learn that song </a:t>
            </a:r>
            <a:r>
              <a:rPr lang="en-US" sz="4000" b="0" i="0" dirty="0">
                <a:solidFill>
                  <a:srgbClr val="000000"/>
                </a:solidFill>
                <a:effectLst/>
                <a:latin typeface="system-ui"/>
              </a:rPr>
              <a:t>but the hundred and forty and four thousand, which were redeemed from the earth.</a:t>
            </a:r>
            <a:endParaRPr lang="en-US" sz="4000" dirty="0"/>
          </a:p>
        </p:txBody>
      </p:sp>
    </p:spTree>
    <p:extLst>
      <p:ext uri="{BB962C8B-B14F-4D97-AF65-F5344CB8AC3E}">
        <p14:creationId xmlns:p14="http://schemas.microsoft.com/office/powerpoint/2010/main" val="1028708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AFF00-C9A0-40DA-BF17-8998555FAFF5}"/>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1719BA60-1225-44CD-9369-395F68DC7DAF}"/>
              </a:ext>
            </a:extLst>
          </p:cNvPr>
          <p:cNvSpPr>
            <a:spLocks noGrp="1"/>
          </p:cNvSpPr>
          <p:nvPr>
            <p:ph idx="1"/>
          </p:nvPr>
        </p:nvSpPr>
        <p:spPr>
          <a:xfrm>
            <a:off x="159026" y="1152939"/>
            <a:ext cx="11194774" cy="5024024"/>
          </a:xfrm>
        </p:spPr>
        <p:txBody>
          <a:bodyPr/>
          <a:lstStyle/>
          <a:p>
            <a:pPr algn="l"/>
            <a:r>
              <a:rPr lang="en-US" sz="4000" b="1" i="0" baseline="30000" dirty="0">
                <a:solidFill>
                  <a:srgbClr val="000000"/>
                </a:solidFill>
                <a:effectLst/>
                <a:latin typeface="system-ui"/>
              </a:rPr>
              <a:t>4 </a:t>
            </a:r>
            <a:r>
              <a:rPr lang="en-US" sz="4000" b="0" i="0" dirty="0">
                <a:solidFill>
                  <a:srgbClr val="000000"/>
                </a:solidFill>
                <a:effectLst/>
                <a:latin typeface="system-ui"/>
              </a:rPr>
              <a:t>These are they which were </a:t>
            </a:r>
            <a:r>
              <a:rPr lang="en-US" sz="4000" b="1" i="0" dirty="0">
                <a:solidFill>
                  <a:srgbClr val="000000"/>
                </a:solidFill>
                <a:effectLst/>
                <a:latin typeface="system-ui"/>
              </a:rPr>
              <a:t>not defiled </a:t>
            </a:r>
            <a:r>
              <a:rPr lang="en-US" sz="4000" b="0" i="0" dirty="0">
                <a:solidFill>
                  <a:srgbClr val="000000"/>
                </a:solidFill>
                <a:effectLst/>
                <a:latin typeface="system-ui"/>
              </a:rPr>
              <a:t>with women; for they are </a:t>
            </a:r>
            <a:r>
              <a:rPr lang="en-US" sz="4000" b="1" i="0" dirty="0">
                <a:solidFill>
                  <a:srgbClr val="000000"/>
                </a:solidFill>
                <a:effectLst/>
                <a:latin typeface="system-ui"/>
              </a:rPr>
              <a:t>virgins</a:t>
            </a:r>
            <a:r>
              <a:rPr lang="en-US" sz="4000" b="0" i="0" dirty="0">
                <a:solidFill>
                  <a:srgbClr val="000000"/>
                </a:solidFill>
                <a:effectLst/>
                <a:latin typeface="system-ui"/>
              </a:rPr>
              <a:t>. These are they which </a:t>
            </a:r>
            <a:r>
              <a:rPr lang="en-US" sz="4000" b="1" i="0" dirty="0">
                <a:solidFill>
                  <a:srgbClr val="000000"/>
                </a:solidFill>
                <a:effectLst/>
                <a:latin typeface="system-ui"/>
              </a:rPr>
              <a:t>follow the Lamb </a:t>
            </a:r>
            <a:r>
              <a:rPr lang="en-US" sz="4000" b="0" i="0" dirty="0">
                <a:solidFill>
                  <a:srgbClr val="000000"/>
                </a:solidFill>
                <a:effectLst/>
                <a:latin typeface="system-ui"/>
              </a:rPr>
              <a:t>whithersoever he goeth. These were </a:t>
            </a:r>
            <a:r>
              <a:rPr lang="en-US" sz="4000" b="1" i="0" dirty="0">
                <a:solidFill>
                  <a:srgbClr val="000000"/>
                </a:solidFill>
                <a:effectLst/>
                <a:latin typeface="system-ui"/>
              </a:rPr>
              <a:t>redeemed from among men</a:t>
            </a:r>
            <a:r>
              <a:rPr lang="en-US" sz="4000" b="0" i="0" dirty="0">
                <a:solidFill>
                  <a:srgbClr val="000000"/>
                </a:solidFill>
                <a:effectLst/>
                <a:latin typeface="system-ui"/>
              </a:rPr>
              <a:t>, being the </a:t>
            </a:r>
            <a:r>
              <a:rPr lang="en-US" sz="4000" b="1" i="0" dirty="0">
                <a:solidFill>
                  <a:srgbClr val="000000"/>
                </a:solidFill>
                <a:effectLst/>
                <a:latin typeface="system-ui"/>
              </a:rPr>
              <a:t>firstfruits</a:t>
            </a:r>
            <a:r>
              <a:rPr lang="en-US" sz="4000" b="0" i="0" dirty="0">
                <a:solidFill>
                  <a:srgbClr val="000000"/>
                </a:solidFill>
                <a:effectLst/>
                <a:latin typeface="system-ui"/>
              </a:rPr>
              <a:t> unto </a:t>
            </a:r>
            <a:r>
              <a:rPr lang="en-US" sz="4000" b="1" i="0" dirty="0">
                <a:solidFill>
                  <a:srgbClr val="000000"/>
                </a:solidFill>
                <a:effectLst/>
                <a:latin typeface="system-ui"/>
              </a:rPr>
              <a:t>God and to the Lamb</a:t>
            </a:r>
            <a:r>
              <a:rPr lang="en-US" sz="4000" b="0" i="0" dirty="0">
                <a:solidFill>
                  <a:srgbClr val="000000"/>
                </a:solidFill>
                <a:effectLst/>
                <a:latin typeface="system-ui"/>
              </a:rPr>
              <a:t>.</a:t>
            </a:r>
          </a:p>
          <a:p>
            <a:pPr algn="l"/>
            <a:r>
              <a:rPr lang="en-US" sz="4000" b="1" i="0" baseline="30000" dirty="0">
                <a:solidFill>
                  <a:srgbClr val="000000"/>
                </a:solidFill>
                <a:effectLst/>
                <a:latin typeface="system-ui"/>
              </a:rPr>
              <a:t>5 </a:t>
            </a:r>
            <a:r>
              <a:rPr lang="en-US" sz="4000" b="0" i="0" dirty="0">
                <a:solidFill>
                  <a:srgbClr val="000000"/>
                </a:solidFill>
                <a:effectLst/>
                <a:latin typeface="system-ui"/>
              </a:rPr>
              <a:t>And in their </a:t>
            </a:r>
            <a:r>
              <a:rPr lang="en-US" sz="4000" b="1" i="0" dirty="0">
                <a:solidFill>
                  <a:srgbClr val="000000"/>
                </a:solidFill>
                <a:effectLst/>
                <a:latin typeface="system-ui"/>
              </a:rPr>
              <a:t>mouth was found no guile</a:t>
            </a:r>
            <a:r>
              <a:rPr lang="en-US" sz="4000" b="0" i="0" dirty="0">
                <a:solidFill>
                  <a:srgbClr val="000000"/>
                </a:solidFill>
                <a:effectLst/>
                <a:latin typeface="system-ui"/>
              </a:rPr>
              <a:t>: for they </a:t>
            </a:r>
            <a:r>
              <a:rPr lang="en-US" sz="4000" b="1" i="0" dirty="0">
                <a:solidFill>
                  <a:srgbClr val="000000"/>
                </a:solidFill>
                <a:effectLst/>
                <a:latin typeface="system-ui"/>
              </a:rPr>
              <a:t>are without fault </a:t>
            </a:r>
            <a:r>
              <a:rPr lang="en-US" sz="4000" b="0" i="0" dirty="0">
                <a:solidFill>
                  <a:srgbClr val="000000"/>
                </a:solidFill>
                <a:effectLst/>
                <a:latin typeface="system-ui"/>
              </a:rPr>
              <a:t>before the throne of God.</a:t>
            </a:r>
          </a:p>
          <a:p>
            <a:endParaRPr lang="en-US" dirty="0"/>
          </a:p>
        </p:txBody>
      </p:sp>
    </p:spTree>
    <p:extLst>
      <p:ext uri="{BB962C8B-B14F-4D97-AF65-F5344CB8AC3E}">
        <p14:creationId xmlns:p14="http://schemas.microsoft.com/office/powerpoint/2010/main" val="39872880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TotalTime>
  <Words>780</Words>
  <Application>Microsoft Office PowerPoint</Application>
  <PresentationFormat>Widescreen</PresentationFormat>
  <Paragraphs>70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system-ui</vt:lpstr>
      <vt:lpstr>Office Theme</vt:lpstr>
      <vt:lpstr>Revelation 14</vt:lpstr>
      <vt:lpstr>PowerPoint Presentation</vt:lpstr>
      <vt:lpstr>Chapter 12 and 13 – List of characters (Credits)</vt:lpstr>
      <vt:lpstr>PowerPoint Presentation</vt:lpstr>
      <vt:lpstr>PowerPoint Presentation</vt:lpstr>
      <vt:lpstr>PowerPoint Presentation</vt:lpstr>
      <vt:lpstr>O.T. Parallel –Daniel 3 – Attributes of Victors</vt:lpstr>
      <vt:lpstr>PowerPoint Presentation</vt:lpstr>
      <vt:lpstr>PowerPoint Presentation</vt:lpstr>
      <vt:lpstr>Attributes of the Victors </vt:lpstr>
      <vt:lpstr>Who are they? </vt:lpstr>
      <vt:lpstr>The Gospel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TJ</dc:creator>
  <cp:lastModifiedBy>TJ</cp:lastModifiedBy>
  <cp:revision>7</cp:revision>
  <dcterms:created xsi:type="dcterms:W3CDTF">2020-08-12T21:23:20Z</dcterms:created>
  <dcterms:modified xsi:type="dcterms:W3CDTF">2020-08-12T22:50:56Z</dcterms:modified>
</cp:coreProperties>
</file>