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7" r:id="rId7"/>
    <p:sldId id="264"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538BB2-7E70-4D71-A2C9-75E3B0012AE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103945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38BB2-7E70-4D71-A2C9-75E3B0012AE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160976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38BB2-7E70-4D71-A2C9-75E3B0012AE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6980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38BB2-7E70-4D71-A2C9-75E3B0012AE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110884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38BB2-7E70-4D71-A2C9-75E3B0012AEC}"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152269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38BB2-7E70-4D71-A2C9-75E3B0012AE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215775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38BB2-7E70-4D71-A2C9-75E3B0012AEC}"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365116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38BB2-7E70-4D71-A2C9-75E3B0012AEC}"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261497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38BB2-7E70-4D71-A2C9-75E3B0012AEC}"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330297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38BB2-7E70-4D71-A2C9-75E3B0012AE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39578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38BB2-7E70-4D71-A2C9-75E3B0012AEC}"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B93E9-EBB6-4F52-9C97-143424623D4A}" type="slidenum">
              <a:rPr lang="en-US" smtClean="0"/>
              <a:t>‹#›</a:t>
            </a:fld>
            <a:endParaRPr lang="en-US"/>
          </a:p>
        </p:txBody>
      </p:sp>
    </p:spTree>
    <p:extLst>
      <p:ext uri="{BB962C8B-B14F-4D97-AF65-F5344CB8AC3E}">
        <p14:creationId xmlns:p14="http://schemas.microsoft.com/office/powerpoint/2010/main" val="302686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38BB2-7E70-4D71-A2C9-75E3B0012AEC}"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B93E9-EBB6-4F52-9C97-143424623D4A}" type="slidenum">
              <a:rPr lang="en-US" smtClean="0"/>
              <a:t>‹#›</a:t>
            </a:fld>
            <a:endParaRPr lang="en-US"/>
          </a:p>
        </p:txBody>
      </p:sp>
    </p:spTree>
    <p:extLst>
      <p:ext uri="{BB962C8B-B14F-4D97-AF65-F5344CB8AC3E}">
        <p14:creationId xmlns:p14="http://schemas.microsoft.com/office/powerpoint/2010/main" val="197394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Prelude </a:t>
            </a:r>
          </a:p>
        </p:txBody>
      </p:sp>
      <p:sp>
        <p:nvSpPr>
          <p:cNvPr id="3" name="Subtitle 2"/>
          <p:cNvSpPr>
            <a:spLocks noGrp="1"/>
          </p:cNvSpPr>
          <p:nvPr>
            <p:ph type="subTitle" idx="1"/>
          </p:nvPr>
        </p:nvSpPr>
        <p:spPr/>
        <p:txBody>
          <a:bodyPr/>
          <a:lstStyle/>
          <a:p>
            <a:r>
              <a:rPr lang="en-US" dirty="0"/>
              <a:t>Revelation chapter 15</a:t>
            </a:r>
          </a:p>
          <a:p>
            <a:r>
              <a:rPr lang="en-US" dirty="0"/>
              <a:t>Part 3</a:t>
            </a:r>
          </a:p>
        </p:txBody>
      </p:sp>
    </p:spTree>
    <p:extLst>
      <p:ext uri="{BB962C8B-B14F-4D97-AF65-F5344CB8AC3E}">
        <p14:creationId xmlns:p14="http://schemas.microsoft.com/office/powerpoint/2010/main" val="291416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9DDA0-3AF1-4C1B-9826-9F27680B3CB7}"/>
              </a:ext>
            </a:extLst>
          </p:cNvPr>
          <p:cNvSpPr>
            <a:spLocks noGrp="1"/>
          </p:cNvSpPr>
          <p:nvPr>
            <p:ph idx="1"/>
          </p:nvPr>
        </p:nvSpPr>
        <p:spPr/>
        <p:txBody>
          <a:bodyPr>
            <a:normAutofit/>
          </a:bodyPr>
          <a:lstStyle/>
          <a:p>
            <a:r>
              <a:rPr lang="en-US" sz="5400" dirty="0"/>
              <a:t>Application #2 – The response to sin is a result of God’s holy nature. </a:t>
            </a:r>
          </a:p>
        </p:txBody>
      </p:sp>
    </p:spTree>
    <p:extLst>
      <p:ext uri="{BB962C8B-B14F-4D97-AF65-F5344CB8AC3E}">
        <p14:creationId xmlns:p14="http://schemas.microsoft.com/office/powerpoint/2010/main" val="262750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into the last phase</a:t>
            </a:r>
          </a:p>
        </p:txBody>
      </p:sp>
      <p:sp>
        <p:nvSpPr>
          <p:cNvPr id="3" name="Content Placeholder 2"/>
          <p:cNvSpPr>
            <a:spLocks noGrp="1"/>
          </p:cNvSpPr>
          <p:nvPr>
            <p:ph idx="1"/>
          </p:nvPr>
        </p:nvSpPr>
        <p:spPr>
          <a:xfrm>
            <a:off x="157942" y="1521229"/>
            <a:ext cx="11795760" cy="5237018"/>
          </a:xfrm>
        </p:spPr>
        <p:txBody>
          <a:bodyPr/>
          <a:lstStyle/>
          <a:p>
            <a:r>
              <a:rPr lang="en-US" sz="4400" dirty="0"/>
              <a:t>15:1 And I saw another sign in heaven, </a:t>
            </a:r>
            <a:r>
              <a:rPr lang="en-US" sz="4400" b="1" dirty="0"/>
              <a:t>great and </a:t>
            </a:r>
            <a:r>
              <a:rPr lang="en-US" sz="4400" b="1" dirty="0" err="1"/>
              <a:t>marvellous</a:t>
            </a:r>
            <a:r>
              <a:rPr lang="en-US" sz="4400" dirty="0"/>
              <a:t>, seven angels having the seven </a:t>
            </a:r>
            <a:r>
              <a:rPr lang="en-US" sz="4400" b="1" dirty="0"/>
              <a:t>last plagues</a:t>
            </a:r>
            <a:r>
              <a:rPr lang="en-US" sz="4400" dirty="0"/>
              <a:t>; for in them is </a:t>
            </a:r>
            <a:r>
              <a:rPr lang="en-US" sz="4400" b="1" dirty="0"/>
              <a:t>filled up </a:t>
            </a:r>
            <a:r>
              <a:rPr lang="en-US" sz="4400" dirty="0"/>
              <a:t>the </a:t>
            </a:r>
            <a:r>
              <a:rPr lang="en-US" sz="4400" b="1" dirty="0"/>
              <a:t>wrath of God</a:t>
            </a:r>
            <a:r>
              <a:rPr lang="en-US" sz="4400" dirty="0"/>
              <a:t>.</a:t>
            </a:r>
          </a:p>
          <a:p>
            <a:r>
              <a:rPr lang="en-US" sz="4400" b="1" baseline="30000" dirty="0"/>
              <a:t>2 </a:t>
            </a:r>
            <a:r>
              <a:rPr lang="en-US" sz="4400" dirty="0"/>
              <a:t>And I saw as it were a </a:t>
            </a:r>
            <a:r>
              <a:rPr lang="en-US" sz="4400" b="1" dirty="0"/>
              <a:t>sea of glass mingled with fire</a:t>
            </a:r>
            <a:r>
              <a:rPr lang="en-US" sz="4400" dirty="0"/>
              <a:t>: and them that had gotten the victory over the beast, and over his image, and over his mark, and over the number of his name, stand on the sea of glass, having the </a:t>
            </a:r>
            <a:r>
              <a:rPr lang="en-US" sz="4400" b="1" dirty="0"/>
              <a:t>harps of </a:t>
            </a:r>
            <a:r>
              <a:rPr lang="en-US" sz="4400" dirty="0"/>
              <a:t>God.</a:t>
            </a:r>
          </a:p>
          <a:p>
            <a:endParaRPr lang="en-US" sz="4000" dirty="0"/>
          </a:p>
          <a:p>
            <a:endParaRPr lang="en-US" sz="4000" b="1" dirty="0"/>
          </a:p>
          <a:p>
            <a:endParaRPr lang="en-US" dirty="0"/>
          </a:p>
        </p:txBody>
      </p:sp>
    </p:spTree>
    <p:extLst>
      <p:ext uri="{BB962C8B-B14F-4D97-AF65-F5344CB8AC3E}">
        <p14:creationId xmlns:p14="http://schemas.microsoft.com/office/powerpoint/2010/main" val="129698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239684" y="0"/>
            <a:ext cx="5982978" cy="3499658"/>
          </a:xfrm>
          <a:prstGeom prst="rect">
            <a:avLst/>
          </a:prstGeom>
        </p:spPr>
      </p:pic>
      <p:pic>
        <p:nvPicPr>
          <p:cNvPr id="8" name="Content Placeholder 7"/>
          <p:cNvPicPr>
            <a:picLocks noGrp="1" noChangeAspect="1"/>
          </p:cNvPicPr>
          <p:nvPr>
            <p:ph sz="half" idx="2"/>
          </p:nvPr>
        </p:nvPicPr>
        <p:blipFill>
          <a:blip r:embed="rId3"/>
          <a:stretch>
            <a:fillRect/>
          </a:stretch>
        </p:blipFill>
        <p:spPr>
          <a:xfrm>
            <a:off x="6251171" y="2775559"/>
            <a:ext cx="5824883" cy="3876195"/>
          </a:xfrm>
          <a:prstGeom prst="rect">
            <a:avLst/>
          </a:prstGeom>
        </p:spPr>
      </p:pic>
    </p:spTree>
    <p:extLst>
      <p:ext uri="{BB962C8B-B14F-4D97-AF65-F5344CB8AC3E}">
        <p14:creationId xmlns:p14="http://schemas.microsoft.com/office/powerpoint/2010/main" val="26689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
            <a:ext cx="10515600" cy="598517"/>
          </a:xfrm>
        </p:spPr>
        <p:txBody>
          <a:bodyPr>
            <a:normAutofit fontScale="90000"/>
          </a:bodyPr>
          <a:lstStyle/>
          <a:p>
            <a:pPr algn="ctr"/>
            <a:r>
              <a:rPr lang="en-US" dirty="0"/>
              <a:t>The Song</a:t>
            </a:r>
          </a:p>
        </p:txBody>
      </p:sp>
      <p:sp>
        <p:nvSpPr>
          <p:cNvPr id="3" name="Content Placeholder 2"/>
          <p:cNvSpPr>
            <a:spLocks noGrp="1"/>
          </p:cNvSpPr>
          <p:nvPr>
            <p:ph idx="1"/>
          </p:nvPr>
        </p:nvSpPr>
        <p:spPr>
          <a:xfrm>
            <a:off x="0" y="714896"/>
            <a:ext cx="12192000" cy="6143104"/>
          </a:xfrm>
        </p:spPr>
        <p:txBody>
          <a:bodyPr>
            <a:noAutofit/>
          </a:bodyPr>
          <a:lstStyle/>
          <a:p>
            <a:r>
              <a:rPr lang="en-US" sz="4800" b="1" baseline="30000" dirty="0"/>
              <a:t>3 </a:t>
            </a:r>
            <a:r>
              <a:rPr lang="en-US" sz="4800" dirty="0"/>
              <a:t>And they sing the </a:t>
            </a:r>
            <a:r>
              <a:rPr lang="en-US" sz="4800" b="1" dirty="0"/>
              <a:t>song of Moses </a:t>
            </a:r>
            <a:r>
              <a:rPr lang="en-US" sz="4800" dirty="0"/>
              <a:t>the servant of God, and the </a:t>
            </a:r>
            <a:r>
              <a:rPr lang="en-US" sz="4800" b="1" dirty="0"/>
              <a:t>song of the Lamb</a:t>
            </a:r>
            <a:r>
              <a:rPr lang="en-US" sz="4800" dirty="0"/>
              <a:t>, saying, </a:t>
            </a:r>
            <a:r>
              <a:rPr lang="en-US" sz="4800" b="1" dirty="0"/>
              <a:t>Great and </a:t>
            </a:r>
            <a:r>
              <a:rPr lang="en-US" sz="4800" b="1" dirty="0" err="1"/>
              <a:t>marvellous</a:t>
            </a:r>
            <a:r>
              <a:rPr lang="en-US" sz="4800" b="1" dirty="0"/>
              <a:t> </a:t>
            </a:r>
            <a:r>
              <a:rPr lang="en-US" sz="4800" dirty="0"/>
              <a:t>are thy works, Lord God Almighty; </a:t>
            </a:r>
            <a:r>
              <a:rPr lang="en-US" sz="4800" b="1" dirty="0"/>
              <a:t>just and true </a:t>
            </a:r>
            <a:r>
              <a:rPr lang="en-US" sz="4800" dirty="0"/>
              <a:t>are thy ways, thou </a:t>
            </a:r>
            <a:r>
              <a:rPr lang="en-US" sz="4800" b="1" dirty="0"/>
              <a:t>King of saints</a:t>
            </a:r>
            <a:r>
              <a:rPr lang="en-US" sz="4800" dirty="0"/>
              <a:t>.</a:t>
            </a:r>
          </a:p>
          <a:p>
            <a:r>
              <a:rPr lang="en-US" sz="4800" b="1" baseline="30000" dirty="0"/>
              <a:t>4 </a:t>
            </a:r>
            <a:r>
              <a:rPr lang="en-US" sz="4800" dirty="0"/>
              <a:t>Who shall not </a:t>
            </a:r>
            <a:r>
              <a:rPr lang="en-US" sz="4800" b="1" dirty="0"/>
              <a:t>fear</a:t>
            </a:r>
            <a:r>
              <a:rPr lang="en-US" sz="4800" dirty="0"/>
              <a:t> thee, O Lord, and </a:t>
            </a:r>
            <a:r>
              <a:rPr lang="en-US" sz="4800" b="1" dirty="0"/>
              <a:t>glorify</a:t>
            </a:r>
            <a:r>
              <a:rPr lang="en-US" sz="4800" dirty="0"/>
              <a:t> thy name? for thou only art holy: for </a:t>
            </a:r>
            <a:r>
              <a:rPr lang="en-US" sz="4800" b="1" dirty="0"/>
              <a:t>all nations shall come </a:t>
            </a:r>
            <a:r>
              <a:rPr lang="en-US" sz="4800" dirty="0"/>
              <a:t>and worship before thee; for thy judgments are made manifest.</a:t>
            </a:r>
          </a:p>
          <a:p>
            <a:endParaRPr lang="en-US" sz="4000" dirty="0"/>
          </a:p>
          <a:p>
            <a:endParaRPr lang="en-US" sz="4000" dirty="0"/>
          </a:p>
        </p:txBody>
      </p:sp>
    </p:spTree>
    <p:extLst>
      <p:ext uri="{BB962C8B-B14F-4D97-AF65-F5344CB8AC3E}">
        <p14:creationId xmlns:p14="http://schemas.microsoft.com/office/powerpoint/2010/main" val="258069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Millennial or Kingdom age</a:t>
            </a:r>
          </a:p>
        </p:txBody>
      </p:sp>
      <p:sp>
        <p:nvSpPr>
          <p:cNvPr id="3" name="Content Placeholder 2"/>
          <p:cNvSpPr>
            <a:spLocks noGrp="1"/>
          </p:cNvSpPr>
          <p:nvPr>
            <p:ph idx="1"/>
          </p:nvPr>
        </p:nvSpPr>
        <p:spPr>
          <a:xfrm>
            <a:off x="0" y="1690688"/>
            <a:ext cx="12192000" cy="5167312"/>
          </a:xfrm>
        </p:spPr>
        <p:txBody>
          <a:bodyPr/>
          <a:lstStyle/>
          <a:p>
            <a:endParaRPr lang="en-US" sz="4000" dirty="0"/>
          </a:p>
          <a:p>
            <a:r>
              <a:rPr lang="en-US" sz="4000" dirty="0"/>
              <a:t>C.R. Isaiah 66:18 – 23, </a:t>
            </a:r>
            <a:r>
              <a:rPr lang="en-US" sz="4000" dirty="0" err="1"/>
              <a:t>Zech</a:t>
            </a:r>
            <a:r>
              <a:rPr lang="en-US" sz="4000" dirty="0"/>
              <a:t> 14:9</a:t>
            </a:r>
          </a:p>
        </p:txBody>
      </p:sp>
    </p:spTree>
    <p:extLst>
      <p:ext uri="{BB962C8B-B14F-4D97-AF65-F5344CB8AC3E}">
        <p14:creationId xmlns:p14="http://schemas.microsoft.com/office/powerpoint/2010/main" val="258452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D0E-DBB9-408C-A466-92BA4B9BF6D6}"/>
              </a:ext>
            </a:extLst>
          </p:cNvPr>
          <p:cNvSpPr>
            <a:spLocks noGrp="1"/>
          </p:cNvSpPr>
          <p:nvPr>
            <p:ph type="title"/>
          </p:nvPr>
        </p:nvSpPr>
        <p:spPr/>
        <p:txBody>
          <a:bodyPr/>
          <a:lstStyle/>
          <a:p>
            <a:r>
              <a:rPr lang="en-US" dirty="0"/>
              <a:t>Application #1 </a:t>
            </a:r>
          </a:p>
        </p:txBody>
      </p:sp>
      <p:sp>
        <p:nvSpPr>
          <p:cNvPr id="3" name="Content Placeholder 2">
            <a:extLst>
              <a:ext uri="{FF2B5EF4-FFF2-40B4-BE49-F238E27FC236}">
                <a16:creationId xmlns:a16="http://schemas.microsoft.com/office/drawing/2014/main" id="{1B2F32F9-FD94-4A49-92D5-F7A641F7A206}"/>
              </a:ext>
            </a:extLst>
          </p:cNvPr>
          <p:cNvSpPr>
            <a:spLocks noGrp="1"/>
          </p:cNvSpPr>
          <p:nvPr>
            <p:ph idx="1"/>
          </p:nvPr>
        </p:nvSpPr>
        <p:spPr/>
        <p:txBody>
          <a:bodyPr>
            <a:normAutofit/>
          </a:bodyPr>
          <a:lstStyle/>
          <a:p>
            <a:r>
              <a:rPr lang="en-US" sz="6000" dirty="0"/>
              <a:t>He is to be worshipped! </a:t>
            </a:r>
          </a:p>
        </p:txBody>
      </p:sp>
    </p:spTree>
    <p:extLst>
      <p:ext uri="{BB962C8B-B14F-4D97-AF65-F5344CB8AC3E}">
        <p14:creationId xmlns:p14="http://schemas.microsoft.com/office/powerpoint/2010/main" val="238950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2192000" cy="6857999"/>
          </a:xfrm>
        </p:spPr>
        <p:txBody>
          <a:bodyPr>
            <a:noAutofit/>
          </a:bodyPr>
          <a:lstStyle/>
          <a:p>
            <a:pPr marL="0" indent="0" algn="ctr">
              <a:buNone/>
            </a:pPr>
            <a:r>
              <a:rPr lang="en-US" sz="3900" b="1" baseline="30000" dirty="0"/>
              <a:t>5</a:t>
            </a:r>
            <a:r>
              <a:rPr lang="en-US" sz="3900" dirty="0"/>
              <a:t>And after that I looked, and, behold, the </a:t>
            </a:r>
            <a:r>
              <a:rPr lang="en-US" sz="3900" dirty="0">
                <a:solidFill>
                  <a:srgbClr val="0070C0"/>
                </a:solidFill>
              </a:rPr>
              <a:t>temple</a:t>
            </a:r>
            <a:r>
              <a:rPr lang="en-US" sz="3900" dirty="0"/>
              <a:t> of the </a:t>
            </a:r>
            <a:r>
              <a:rPr lang="en-US" sz="3900" dirty="0">
                <a:solidFill>
                  <a:srgbClr val="0070C0"/>
                </a:solidFill>
              </a:rPr>
              <a:t>tabernacle of the testimony </a:t>
            </a:r>
            <a:r>
              <a:rPr lang="en-US" sz="3900" dirty="0"/>
              <a:t>in heaven was opened:</a:t>
            </a:r>
          </a:p>
          <a:p>
            <a:pPr marL="0" indent="0" algn="ctr">
              <a:buNone/>
            </a:pPr>
            <a:r>
              <a:rPr lang="en-US" sz="3900" b="1" baseline="30000" dirty="0"/>
              <a:t>6</a:t>
            </a:r>
            <a:r>
              <a:rPr lang="en-US" sz="3900" dirty="0"/>
              <a:t>And the seven angels came </a:t>
            </a:r>
            <a:r>
              <a:rPr lang="en-US" sz="3900" dirty="0">
                <a:solidFill>
                  <a:srgbClr val="0070C0"/>
                </a:solidFill>
              </a:rPr>
              <a:t>out of the temple</a:t>
            </a:r>
            <a:r>
              <a:rPr lang="en-US" sz="3900" dirty="0"/>
              <a:t>, having the seven plagues, clothed in pure and white linen, and having their breasts girded with golden girdles.</a:t>
            </a:r>
          </a:p>
          <a:p>
            <a:pPr marL="0" indent="0" algn="ctr">
              <a:buNone/>
            </a:pPr>
            <a:r>
              <a:rPr lang="en-US" sz="3900" b="1" baseline="30000" dirty="0"/>
              <a:t>7</a:t>
            </a:r>
            <a:r>
              <a:rPr lang="en-US" sz="3900" dirty="0"/>
              <a:t>And one of the four beasts gave unto the seven angels seven golden vials full of the wrath of God, who </a:t>
            </a:r>
            <a:r>
              <a:rPr lang="en-US" sz="3900" dirty="0" err="1"/>
              <a:t>liveth</a:t>
            </a:r>
            <a:r>
              <a:rPr lang="en-US" sz="3900" dirty="0"/>
              <a:t> for ever and ever.</a:t>
            </a:r>
          </a:p>
          <a:p>
            <a:pPr marL="0" indent="0" algn="ctr">
              <a:buNone/>
            </a:pPr>
            <a:r>
              <a:rPr lang="en-US" sz="3900" b="1" baseline="30000" dirty="0"/>
              <a:t>8</a:t>
            </a:r>
            <a:r>
              <a:rPr lang="en-US" sz="3900" dirty="0"/>
              <a:t>And the temple was filled with smoke from the glory of God, and from his power; and no man was able to enter into the temple, till the seven plagues of the seven angels were fulfilled.</a:t>
            </a:r>
          </a:p>
          <a:p>
            <a:pPr algn="ctr"/>
            <a:endParaRPr lang="en-US" sz="4000" dirty="0"/>
          </a:p>
        </p:txBody>
      </p:sp>
    </p:spTree>
    <p:extLst>
      <p:ext uri="{BB962C8B-B14F-4D97-AF65-F5344CB8AC3E}">
        <p14:creationId xmlns:p14="http://schemas.microsoft.com/office/powerpoint/2010/main" val="128884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and Shadow Hebrews 8:5</a:t>
            </a:r>
          </a:p>
        </p:txBody>
      </p:sp>
      <p:pic>
        <p:nvPicPr>
          <p:cNvPr id="4" name="Content Placeholder 3" descr="&lt;strong&gt;Tabernacle&lt;/strong&gt;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096" y="1325216"/>
            <a:ext cx="9926452" cy="5288283"/>
          </a:xfrm>
        </p:spPr>
      </p:pic>
    </p:spTree>
    <p:extLst>
      <p:ext uri="{BB962C8B-B14F-4D97-AF65-F5344CB8AC3E}">
        <p14:creationId xmlns:p14="http://schemas.microsoft.com/office/powerpoint/2010/main" val="301215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B87B6F-9953-4F80-8E61-0A9D092776D4}"/>
              </a:ext>
            </a:extLst>
          </p:cNvPr>
          <p:cNvPicPr>
            <a:picLocks noGrp="1" noChangeAspect="1"/>
          </p:cNvPicPr>
          <p:nvPr>
            <p:ph sz="half" idx="1"/>
          </p:nvPr>
        </p:nvPicPr>
        <p:blipFill>
          <a:blip r:embed="rId2"/>
          <a:stretch>
            <a:fillRect/>
          </a:stretch>
        </p:blipFill>
        <p:spPr>
          <a:xfrm>
            <a:off x="45983" y="-43767"/>
            <a:ext cx="5360904" cy="6911718"/>
          </a:xfrm>
          <a:prstGeom prst="rect">
            <a:avLst/>
          </a:prstGeom>
        </p:spPr>
      </p:pic>
      <p:graphicFrame>
        <p:nvGraphicFramePr>
          <p:cNvPr id="7" name="Table 7">
            <a:extLst>
              <a:ext uri="{FF2B5EF4-FFF2-40B4-BE49-F238E27FC236}">
                <a16:creationId xmlns:a16="http://schemas.microsoft.com/office/drawing/2014/main" id="{F97D6356-6883-4951-B84E-B9B46CF563FD}"/>
              </a:ext>
            </a:extLst>
          </p:cNvPr>
          <p:cNvGraphicFramePr>
            <a:graphicFrameLocks noGrp="1"/>
          </p:cNvGraphicFramePr>
          <p:nvPr>
            <p:ph sz="half" idx="2"/>
            <p:extLst>
              <p:ext uri="{D42A27DB-BD31-4B8C-83A1-F6EECF244321}">
                <p14:modId xmlns:p14="http://schemas.microsoft.com/office/powerpoint/2010/main" val="1386719726"/>
              </p:ext>
            </p:extLst>
          </p:nvPr>
        </p:nvGraphicFramePr>
        <p:xfrm>
          <a:off x="5406887" y="92765"/>
          <a:ext cx="6739130" cy="7025110"/>
        </p:xfrm>
        <a:graphic>
          <a:graphicData uri="http://schemas.openxmlformats.org/drawingml/2006/table">
            <a:tbl>
              <a:tblPr firstRow="1" bandRow="1">
                <a:tableStyleId>{5940675A-B579-460E-94D1-54222C63F5DA}</a:tableStyleId>
              </a:tblPr>
              <a:tblGrid>
                <a:gridCol w="3148610">
                  <a:extLst>
                    <a:ext uri="{9D8B030D-6E8A-4147-A177-3AD203B41FA5}">
                      <a16:colId xmlns:a16="http://schemas.microsoft.com/office/drawing/2014/main" val="2390623539"/>
                    </a:ext>
                  </a:extLst>
                </a:gridCol>
                <a:gridCol w="3590520">
                  <a:extLst>
                    <a:ext uri="{9D8B030D-6E8A-4147-A177-3AD203B41FA5}">
                      <a16:colId xmlns:a16="http://schemas.microsoft.com/office/drawing/2014/main" val="467588448"/>
                    </a:ext>
                  </a:extLst>
                </a:gridCol>
              </a:tblGrid>
              <a:tr h="837359">
                <a:tc>
                  <a:txBody>
                    <a:bodyPr/>
                    <a:lstStyle/>
                    <a:p>
                      <a:r>
                        <a:rPr lang="en-US" sz="3200" dirty="0"/>
                        <a:t>Gate</a:t>
                      </a:r>
                    </a:p>
                  </a:txBody>
                  <a:tcPr/>
                </a:tc>
                <a:tc>
                  <a:txBody>
                    <a:bodyPr/>
                    <a:lstStyle/>
                    <a:p>
                      <a:r>
                        <a:rPr lang="en-US" sz="3200" dirty="0"/>
                        <a:t>John 10:7,9 </a:t>
                      </a:r>
                    </a:p>
                  </a:txBody>
                  <a:tcPr/>
                </a:tc>
                <a:extLst>
                  <a:ext uri="{0D108BD9-81ED-4DB2-BD59-A6C34878D82A}">
                    <a16:rowId xmlns:a16="http://schemas.microsoft.com/office/drawing/2014/main" val="306717147"/>
                  </a:ext>
                </a:extLst>
              </a:tr>
              <a:tr h="837359">
                <a:tc>
                  <a:txBody>
                    <a:bodyPr/>
                    <a:lstStyle/>
                    <a:p>
                      <a:r>
                        <a:rPr lang="en-US" sz="3200" dirty="0"/>
                        <a:t>Alter</a:t>
                      </a:r>
                    </a:p>
                  </a:txBody>
                  <a:tcPr/>
                </a:tc>
                <a:tc>
                  <a:txBody>
                    <a:bodyPr/>
                    <a:lstStyle/>
                    <a:p>
                      <a:r>
                        <a:rPr lang="en-US" sz="3200" dirty="0"/>
                        <a:t>Eph. 1:7, John 1:29</a:t>
                      </a:r>
                    </a:p>
                  </a:txBody>
                  <a:tcPr/>
                </a:tc>
                <a:extLst>
                  <a:ext uri="{0D108BD9-81ED-4DB2-BD59-A6C34878D82A}">
                    <a16:rowId xmlns:a16="http://schemas.microsoft.com/office/drawing/2014/main" val="863084871"/>
                  </a:ext>
                </a:extLst>
              </a:tr>
              <a:tr h="1115185">
                <a:tc>
                  <a:txBody>
                    <a:bodyPr/>
                    <a:lstStyle/>
                    <a:p>
                      <a:r>
                        <a:rPr lang="en-US" sz="3200" dirty="0"/>
                        <a:t>Laver</a:t>
                      </a:r>
                    </a:p>
                  </a:txBody>
                  <a:tcPr/>
                </a:tc>
                <a:tc>
                  <a:txBody>
                    <a:bodyPr/>
                    <a:lstStyle/>
                    <a:p>
                      <a:r>
                        <a:rPr lang="en-US" sz="3200" dirty="0"/>
                        <a:t>John 15:13, Titus 3:5</a:t>
                      </a:r>
                    </a:p>
                  </a:txBody>
                  <a:tcPr/>
                </a:tc>
                <a:extLst>
                  <a:ext uri="{0D108BD9-81ED-4DB2-BD59-A6C34878D82A}">
                    <a16:rowId xmlns:a16="http://schemas.microsoft.com/office/drawing/2014/main" val="1335303533"/>
                  </a:ext>
                </a:extLst>
              </a:tr>
              <a:tr h="837359">
                <a:tc>
                  <a:txBody>
                    <a:bodyPr/>
                    <a:lstStyle/>
                    <a:p>
                      <a:r>
                        <a:rPr lang="en-US" sz="3200" dirty="0"/>
                        <a:t>Candle</a:t>
                      </a:r>
                    </a:p>
                  </a:txBody>
                  <a:tcPr/>
                </a:tc>
                <a:tc>
                  <a:txBody>
                    <a:bodyPr/>
                    <a:lstStyle/>
                    <a:p>
                      <a:r>
                        <a:rPr lang="en-US" sz="3200" dirty="0"/>
                        <a:t>John 8:12</a:t>
                      </a:r>
                    </a:p>
                  </a:txBody>
                  <a:tcPr/>
                </a:tc>
                <a:extLst>
                  <a:ext uri="{0D108BD9-81ED-4DB2-BD59-A6C34878D82A}">
                    <a16:rowId xmlns:a16="http://schemas.microsoft.com/office/drawing/2014/main" val="949539547"/>
                  </a:ext>
                </a:extLst>
              </a:tr>
              <a:tr h="1445304">
                <a:tc>
                  <a:txBody>
                    <a:bodyPr/>
                    <a:lstStyle/>
                    <a:p>
                      <a:r>
                        <a:rPr lang="en-US" sz="3200" dirty="0"/>
                        <a:t>Incense</a:t>
                      </a:r>
                    </a:p>
                  </a:txBody>
                  <a:tcPr/>
                </a:tc>
                <a:tc>
                  <a:txBody>
                    <a:bodyPr/>
                    <a:lstStyle/>
                    <a:p>
                      <a:r>
                        <a:rPr lang="en-US" sz="3200" dirty="0"/>
                        <a:t>I Timothy 2:4-6</a:t>
                      </a:r>
                    </a:p>
                    <a:p>
                      <a:r>
                        <a:rPr lang="en-US" sz="3200" dirty="0"/>
                        <a:t>Hebrews 9:24</a:t>
                      </a:r>
                    </a:p>
                  </a:txBody>
                  <a:tcPr/>
                </a:tc>
                <a:extLst>
                  <a:ext uri="{0D108BD9-81ED-4DB2-BD59-A6C34878D82A}">
                    <a16:rowId xmlns:a16="http://schemas.microsoft.com/office/drawing/2014/main" val="868145340"/>
                  </a:ext>
                </a:extLst>
              </a:tr>
              <a:tr h="1115185">
                <a:tc>
                  <a:txBody>
                    <a:bodyPr/>
                    <a:lstStyle/>
                    <a:p>
                      <a:r>
                        <a:rPr lang="en-US" sz="3200" dirty="0"/>
                        <a:t>Commandments</a:t>
                      </a:r>
                    </a:p>
                  </a:txBody>
                  <a:tcPr/>
                </a:tc>
                <a:tc>
                  <a:txBody>
                    <a:bodyPr/>
                    <a:lstStyle/>
                    <a:p>
                      <a:r>
                        <a:rPr lang="en-US" sz="3200" dirty="0"/>
                        <a:t>Matthew 5:13</a:t>
                      </a:r>
                    </a:p>
                  </a:txBody>
                  <a:tcPr/>
                </a:tc>
                <a:extLst>
                  <a:ext uri="{0D108BD9-81ED-4DB2-BD59-A6C34878D82A}">
                    <a16:rowId xmlns:a16="http://schemas.microsoft.com/office/drawing/2014/main" val="3402411112"/>
                  </a:ext>
                </a:extLst>
              </a:tr>
              <a:tr h="837359">
                <a:tc>
                  <a:txBody>
                    <a:bodyPr/>
                    <a:lstStyle/>
                    <a:p>
                      <a:r>
                        <a:rPr lang="en-US" sz="3200" dirty="0"/>
                        <a:t>Manna</a:t>
                      </a:r>
                    </a:p>
                  </a:txBody>
                  <a:tcPr/>
                </a:tc>
                <a:tc>
                  <a:txBody>
                    <a:bodyPr/>
                    <a:lstStyle/>
                    <a:p>
                      <a:r>
                        <a:rPr lang="en-US" sz="3200" dirty="0"/>
                        <a:t>John 6:35</a:t>
                      </a:r>
                    </a:p>
                  </a:txBody>
                  <a:tcPr/>
                </a:tc>
                <a:extLst>
                  <a:ext uri="{0D108BD9-81ED-4DB2-BD59-A6C34878D82A}">
                    <a16:rowId xmlns:a16="http://schemas.microsoft.com/office/drawing/2014/main" val="2186905632"/>
                  </a:ext>
                </a:extLst>
              </a:tr>
            </a:tbl>
          </a:graphicData>
        </a:graphic>
      </p:graphicFrame>
    </p:spTree>
    <p:extLst>
      <p:ext uri="{BB962C8B-B14F-4D97-AF65-F5344CB8AC3E}">
        <p14:creationId xmlns:p14="http://schemas.microsoft.com/office/powerpoint/2010/main" val="277151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386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Prelude </vt:lpstr>
      <vt:lpstr>A Look into the last phase</vt:lpstr>
      <vt:lpstr>PowerPoint Presentation</vt:lpstr>
      <vt:lpstr>The Song</vt:lpstr>
      <vt:lpstr>The Millennial or Kingdom age</vt:lpstr>
      <vt:lpstr>Application #1 </vt:lpstr>
      <vt:lpstr>PowerPoint Presentation</vt:lpstr>
      <vt:lpstr>Example and Shadow Hebrews 8:5</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J. McAmis</dc:creator>
  <cp:lastModifiedBy>TJ</cp:lastModifiedBy>
  <cp:revision>13</cp:revision>
  <dcterms:created xsi:type="dcterms:W3CDTF">2020-09-08T14:42:40Z</dcterms:created>
  <dcterms:modified xsi:type="dcterms:W3CDTF">2020-09-30T22:32:18Z</dcterms:modified>
</cp:coreProperties>
</file>