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Oswald" panose="020B0604020202020204" charset="0"/>
      <p:regular r:id="rId18"/>
      <p:bold r:id="rId19"/>
    </p:embeddedFont>
    <p:embeddedFont>
      <p:font typeface="Average" panose="020B0604020202020204" charset="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9659602113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9659602113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9659602113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9659602113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9659602113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9659602113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9453f60ff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9453f60ff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9453f60ff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9453f60ff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9453f60ff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9453f60ff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9659602113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9659602113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9659602113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9659602113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659602113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659602113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9659602113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9659602113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9659602113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9659602113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9453f60f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9453f60f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9453f60ff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9453f60ff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9453f60ff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9453f60ff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60" name="Google Shape;60;p13"/>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61" name="Google Shape;61;p1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22"/>
          <p:cNvSpPr txBox="1">
            <a:spLocks noGrp="1"/>
          </p:cNvSpPr>
          <p:nvPr>
            <p:ph type="body" idx="1"/>
          </p:nvPr>
        </p:nvSpPr>
        <p:spPr>
          <a:xfrm>
            <a:off x="173525" y="173525"/>
            <a:ext cx="8836800" cy="472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chemeClr val="dk1"/>
                </a:solidFill>
              </a:rPr>
              <a:t>(</a:t>
            </a:r>
            <a:r>
              <a:rPr lang="en" sz="3600" b="1">
                <a:solidFill>
                  <a:srgbClr val="FFFF00"/>
                </a:solidFill>
              </a:rPr>
              <a:t>2</a:t>
            </a:r>
            <a:r>
              <a:rPr lang="en" sz="3600" b="1">
                <a:solidFill>
                  <a:schemeClr val="dk1"/>
                </a:solidFill>
              </a:rPr>
              <a:t>) GOD WILL BRING GOOD OUT OF BAD!! PAUL SEEN AN OPEN DOOR!!!</a:t>
            </a:r>
            <a:endParaRPr sz="3600" b="1">
              <a:solidFill>
                <a:schemeClr val="dk1"/>
              </a:solidFill>
            </a:endParaRPr>
          </a:p>
          <a:p>
            <a:pPr marL="0" lvl="0" indent="0" algn="l" rtl="0">
              <a:spcBef>
                <a:spcPts val="1600"/>
              </a:spcBef>
              <a:spcAft>
                <a:spcPts val="1600"/>
              </a:spcAft>
              <a:buNone/>
            </a:pPr>
            <a:r>
              <a:rPr lang="en" sz="3600" b="1">
                <a:solidFill>
                  <a:schemeClr val="dk1"/>
                </a:solidFill>
              </a:rPr>
              <a:t>GEN 50:20 “But as for you, ye thought evil against me; but God meant it unto good, to bring to pass, as it is this day, to save much people alive”</a:t>
            </a:r>
            <a:endParaRPr sz="3600" b="1">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23"/>
          <p:cNvSpPr txBox="1">
            <a:spLocks noGrp="1"/>
          </p:cNvSpPr>
          <p:nvPr>
            <p:ph type="body" idx="1"/>
          </p:nvPr>
        </p:nvSpPr>
        <p:spPr>
          <a:xfrm>
            <a:off x="0" y="0"/>
            <a:ext cx="9144000" cy="514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chemeClr val="dk1"/>
                </a:solidFill>
              </a:rPr>
              <a:t>ROM 8:28 “And we know that all things work together for good to them that love God, to them who are the called according to his purpose”</a:t>
            </a:r>
            <a:endParaRPr sz="3600" b="1">
              <a:solidFill>
                <a:schemeClr val="dk1"/>
              </a:solidFill>
            </a:endParaRPr>
          </a:p>
          <a:p>
            <a:pPr marL="0" lvl="0" indent="0" algn="l" rtl="0">
              <a:spcBef>
                <a:spcPts val="1600"/>
              </a:spcBef>
              <a:spcAft>
                <a:spcPts val="1600"/>
              </a:spcAft>
              <a:buNone/>
            </a:pPr>
            <a:r>
              <a:rPr lang="en" sz="3600" b="1">
                <a:solidFill>
                  <a:schemeClr val="dk1"/>
                </a:solidFill>
              </a:rPr>
              <a:t>JER 29:11 “For I know the thoughts that I think toward you, saith the LORD, thoughts of peace, and not of evil, to give you an expected end”</a:t>
            </a:r>
            <a:endParaRPr sz="3600" b="1">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24"/>
          <p:cNvSpPr txBox="1">
            <a:spLocks noGrp="1"/>
          </p:cNvSpPr>
          <p:nvPr>
            <p:ph type="body" idx="1"/>
          </p:nvPr>
        </p:nvSpPr>
        <p:spPr>
          <a:xfrm>
            <a:off x="0" y="0"/>
            <a:ext cx="9072300" cy="5081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600" b="1">
                <a:solidFill>
                  <a:schemeClr val="dk1"/>
                </a:solidFill>
              </a:rPr>
              <a:t>ISA 55:8 “For my thoughts are not your thoughts, neither are your ways my ways, saith the LORD. For as the heavens are higher than the earth, so are my ways higher than your ways, and my thoughts than your thoughts”</a:t>
            </a:r>
            <a:endParaRPr sz="3600" b="1">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5"/>
          <p:cNvSpPr txBox="1">
            <a:spLocks noGrp="1"/>
          </p:cNvSpPr>
          <p:nvPr>
            <p:ph type="body" idx="1"/>
          </p:nvPr>
        </p:nvSpPr>
        <p:spPr>
          <a:xfrm>
            <a:off x="0" y="0"/>
            <a:ext cx="9144000" cy="514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chemeClr val="dk1"/>
                </a:solidFill>
              </a:rPr>
              <a:t>ACTS 26</a:t>
            </a:r>
            <a:endParaRPr sz="3600" b="1">
              <a:solidFill>
                <a:schemeClr val="dk1"/>
              </a:solidFill>
            </a:endParaRPr>
          </a:p>
          <a:p>
            <a:pPr marL="0" lvl="0" indent="0" algn="l" rtl="0">
              <a:spcBef>
                <a:spcPts val="1600"/>
              </a:spcBef>
              <a:spcAft>
                <a:spcPts val="1600"/>
              </a:spcAft>
              <a:buNone/>
            </a:pPr>
            <a:r>
              <a:rPr lang="en" sz="3500" b="1">
                <a:solidFill>
                  <a:schemeClr val="dk1"/>
                </a:solidFill>
              </a:rPr>
              <a:t>(24) And as he thus spake for himself, Festus said with a loud voice, Paul, thou art beside thyself; much learning doth make thee mad. (25) But he said, I am not mad, most noble Festus; but speak forth the words of truth and soberness. hidden from him; for this thing was not done in a corner.</a:t>
            </a:r>
            <a:endParaRPr sz="3500" b="1">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6"/>
          <p:cNvSpPr txBox="1">
            <a:spLocks noGrp="1"/>
          </p:cNvSpPr>
          <p:nvPr>
            <p:ph type="body" idx="1"/>
          </p:nvPr>
        </p:nvSpPr>
        <p:spPr>
          <a:xfrm>
            <a:off x="0" y="0"/>
            <a:ext cx="9144000" cy="5143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600" b="1">
                <a:solidFill>
                  <a:schemeClr val="dk1"/>
                </a:solidFill>
              </a:rPr>
              <a:t>(26) For the king knoweth of these things, before whom also I speak freely: for I am persuaded that none of these things are hidden from him; for this thing was not done in a corner. (27) King Agrippa, believest thou the prophets? I know that thou believest. (28) Then Agrippa said unto Paul, Almost thou persuadest me to be a Christian.</a:t>
            </a:r>
            <a:endParaRPr sz="3600" b="1">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600" b="1">
                <a:solidFill>
                  <a:schemeClr val="dk1"/>
                </a:solidFill>
              </a:rPr>
              <a:t>(29) And Paul said, I would to God, that not only thou, but also all that hear me this day, were both almost, and altogether such as I am, except these bonds.</a:t>
            </a:r>
            <a:endParaRPr sz="3600" b="1">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 name="Google Shape;67;p14"/>
          <p:cNvSpPr txBox="1">
            <a:spLocks noGrp="1"/>
          </p:cNvSpPr>
          <p:nvPr>
            <p:ph type="body" idx="1"/>
          </p:nvPr>
        </p:nvSpPr>
        <p:spPr>
          <a:xfrm>
            <a:off x="311700" y="173525"/>
            <a:ext cx="8520600" cy="439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chemeClr val="dk1"/>
                </a:solidFill>
              </a:rPr>
              <a:t>ACTS 26</a:t>
            </a:r>
            <a:endParaRPr sz="3600" b="1">
              <a:solidFill>
                <a:schemeClr val="dk1"/>
              </a:solidFill>
            </a:endParaRPr>
          </a:p>
          <a:p>
            <a:pPr marL="0" lvl="0" indent="0" algn="l" rtl="0">
              <a:spcBef>
                <a:spcPts val="1600"/>
              </a:spcBef>
              <a:spcAft>
                <a:spcPts val="1600"/>
              </a:spcAft>
              <a:buNone/>
            </a:pPr>
            <a:r>
              <a:rPr lang="en" sz="3600" b="1">
                <a:solidFill>
                  <a:schemeClr val="dk1"/>
                </a:solidFill>
              </a:rPr>
              <a:t>BACKGROUND: JEWS SET OUT TO KILL PAUL, SENT TO FELIX THE GOVERNOR, LEFT IN PRISON UNTIL FESTUS TAKES OVER, APPEALS TO CAESAR </a:t>
            </a:r>
            <a:endParaRPr sz="3600" b="1">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chemeClr val="dk1"/>
                </a:solidFill>
              </a:rPr>
              <a:t>V1 - “Then Agrippa said unto Paul, Thou art permitted to speak for thyself. Then Paul stretched forth the hand, and answered for himself”</a:t>
            </a:r>
            <a:endParaRPr sz="3600" b="1">
              <a:solidFill>
                <a:schemeClr val="dk1"/>
              </a:solidFill>
            </a:endParaRPr>
          </a:p>
          <a:p>
            <a:pPr marL="457200" lvl="0" indent="-457200" algn="l" rtl="0">
              <a:spcBef>
                <a:spcPts val="1600"/>
              </a:spcBef>
              <a:spcAft>
                <a:spcPts val="0"/>
              </a:spcAft>
              <a:buClr>
                <a:schemeClr val="dk1"/>
              </a:buClr>
              <a:buSzPts val="3600"/>
              <a:buChar char="●"/>
            </a:pPr>
            <a:r>
              <a:rPr lang="en" sz="3600" b="1">
                <a:solidFill>
                  <a:schemeClr val="dk1"/>
                </a:solidFill>
              </a:rPr>
              <a:t>GO AHEAD…. BE A WITNESS </a:t>
            </a:r>
            <a:endParaRPr sz="3600" b="1">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 name="Google Shape;79;p16"/>
          <p:cNvSpPr txBox="1">
            <a:spLocks noGrp="1"/>
          </p:cNvSpPr>
          <p:nvPr>
            <p:ph type="body" idx="1"/>
          </p:nvPr>
        </p:nvSpPr>
        <p:spPr>
          <a:xfrm>
            <a:off x="0" y="0"/>
            <a:ext cx="9144000" cy="5143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600" b="1">
                <a:solidFill>
                  <a:schemeClr val="dk1"/>
                </a:solidFill>
              </a:rPr>
              <a:t>(2) “I think myself happy, king Agrippa, because I shall answer for myself this day before thee touching all the things whereof I am accused of the Jews: (3) Especially because I know thee to be expert in all customs and questions which are among the Jews: wherefore I beseech thee to hear me patiently”</a:t>
            </a:r>
            <a:endParaRPr sz="3600" b="1">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17"/>
          <p:cNvSpPr txBox="1">
            <a:spLocks noGrp="1"/>
          </p:cNvSpPr>
          <p:nvPr>
            <p:ph type="body" idx="1"/>
          </p:nvPr>
        </p:nvSpPr>
        <p:spPr>
          <a:xfrm>
            <a:off x="311700" y="0"/>
            <a:ext cx="8520600" cy="456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chemeClr val="dk1"/>
                </a:solidFill>
              </a:rPr>
              <a:t>ACTS 9:15 “But the Lord said unto him, Go thy way: for he is a chosen vessel unto me, to bear my name before the Gentiles, and </a:t>
            </a:r>
            <a:r>
              <a:rPr lang="en" sz="3600" b="1" u="sng">
                <a:solidFill>
                  <a:schemeClr val="dk1"/>
                </a:solidFill>
              </a:rPr>
              <a:t>kings,</a:t>
            </a:r>
            <a:r>
              <a:rPr lang="en" sz="3600" b="1">
                <a:solidFill>
                  <a:schemeClr val="dk1"/>
                </a:solidFill>
              </a:rPr>
              <a:t> and the children of Israel:</a:t>
            </a:r>
            <a:endParaRPr sz="3600" b="1">
              <a:solidFill>
                <a:schemeClr val="dk1"/>
              </a:solidFill>
            </a:endParaRPr>
          </a:p>
          <a:p>
            <a:pPr marL="0" lvl="0" indent="0" algn="l" rtl="0">
              <a:spcBef>
                <a:spcPts val="1600"/>
              </a:spcBef>
              <a:spcAft>
                <a:spcPts val="1600"/>
              </a:spcAft>
              <a:buNone/>
            </a:pPr>
            <a:r>
              <a:rPr lang="en" sz="3600" b="1">
                <a:solidFill>
                  <a:schemeClr val="dk1"/>
                </a:solidFill>
              </a:rPr>
              <a:t>(</a:t>
            </a:r>
            <a:r>
              <a:rPr lang="en" sz="3600" b="1">
                <a:solidFill>
                  <a:srgbClr val="FFFF00"/>
                </a:solidFill>
              </a:rPr>
              <a:t>1</a:t>
            </a:r>
            <a:r>
              <a:rPr lang="en" sz="3600" b="1">
                <a:solidFill>
                  <a:schemeClr val="dk1"/>
                </a:solidFill>
              </a:rPr>
              <a:t>) GOD’S PURPOSE MUST BECOME OUR DESIRES!!!</a:t>
            </a:r>
            <a:endParaRPr sz="3600" b="1">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18"/>
          <p:cNvSpPr txBox="1">
            <a:spLocks noGrp="1"/>
          </p:cNvSpPr>
          <p:nvPr>
            <p:ph type="body" idx="1"/>
          </p:nvPr>
        </p:nvSpPr>
        <p:spPr>
          <a:xfrm>
            <a:off x="311700" y="359425"/>
            <a:ext cx="8520600" cy="42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chemeClr val="dk1"/>
                </a:solidFill>
              </a:rPr>
              <a:t>PAUL WAS NOT GOING TO WASTE THIS OPPORTUNITY TRYING TO DEFEND HIMSELF…. HE WAS GOING TO SHARE THE GOSPEL </a:t>
            </a:r>
            <a:endParaRPr sz="3600" b="1">
              <a:solidFill>
                <a:schemeClr val="dk1"/>
              </a:solidFill>
            </a:endParaRPr>
          </a:p>
          <a:p>
            <a:pPr marL="457200" lvl="0" indent="-457200" algn="l" rtl="0">
              <a:spcBef>
                <a:spcPts val="1600"/>
              </a:spcBef>
              <a:spcAft>
                <a:spcPts val="0"/>
              </a:spcAft>
              <a:buClr>
                <a:schemeClr val="dk1"/>
              </a:buClr>
              <a:buSzPts val="3600"/>
              <a:buChar char="●"/>
            </a:pPr>
            <a:r>
              <a:rPr lang="en" sz="3600" b="1">
                <a:solidFill>
                  <a:schemeClr val="dk1"/>
                </a:solidFill>
              </a:rPr>
              <a:t>DON’T LET THE OPPORTUNITY PASS US BY</a:t>
            </a:r>
            <a:endParaRPr sz="3600" b="1">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19"/>
          <p:cNvSpPr txBox="1">
            <a:spLocks noGrp="1"/>
          </p:cNvSpPr>
          <p:nvPr>
            <p:ph type="body" idx="1"/>
          </p:nvPr>
        </p:nvSpPr>
        <p:spPr>
          <a:xfrm>
            <a:off x="0" y="0"/>
            <a:ext cx="9144000" cy="514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a:solidFill>
                  <a:schemeClr val="dk1"/>
                </a:solidFill>
              </a:rPr>
              <a:t>MATTHEW 16:13</a:t>
            </a:r>
            <a:endParaRPr sz="3200" b="1">
              <a:solidFill>
                <a:schemeClr val="dk1"/>
              </a:solidFill>
            </a:endParaRPr>
          </a:p>
          <a:p>
            <a:pPr marL="0" lvl="0" indent="0" algn="l" rtl="0">
              <a:spcBef>
                <a:spcPts val="1600"/>
              </a:spcBef>
              <a:spcAft>
                <a:spcPts val="1600"/>
              </a:spcAft>
              <a:buNone/>
            </a:pPr>
            <a:r>
              <a:rPr lang="en" sz="3200" b="1">
                <a:solidFill>
                  <a:schemeClr val="dk1"/>
                </a:solidFill>
              </a:rPr>
              <a:t>(13) When Jesus came into the coasts of Caesarea Philippi, he asked his disciples, saying, Whom do men say that I the Son of man am? (14) And they said, Some say that thou art John the Baptist: some, Elias; and others, Jeremias, or one of the prophets. (15) He saith unto them, </a:t>
            </a:r>
            <a:r>
              <a:rPr lang="en" sz="3200" b="1" u="sng">
                <a:solidFill>
                  <a:schemeClr val="dk1"/>
                </a:solidFill>
              </a:rPr>
              <a:t>BUT WHOM SAY YE THAT I AM??</a:t>
            </a:r>
            <a:endParaRPr sz="3200" b="1" u="sng">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20"/>
          <p:cNvSpPr txBox="1">
            <a:spLocks noGrp="1"/>
          </p:cNvSpPr>
          <p:nvPr>
            <p:ph type="body" idx="1"/>
          </p:nvPr>
        </p:nvSpPr>
        <p:spPr>
          <a:xfrm>
            <a:off x="0" y="0"/>
            <a:ext cx="9144000" cy="5143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600" b="1">
                <a:solidFill>
                  <a:schemeClr val="dk1"/>
                </a:solidFill>
              </a:rPr>
              <a:t>(21) From that time forth began Jesus to shew unto his disciples, how that he must go unto Jerusalem, and suffer many things of the elders and chief priests and scribes, and be killed, and be raised again the third day. (22) </a:t>
            </a:r>
            <a:r>
              <a:rPr lang="en" sz="3600" b="1" u="sng">
                <a:solidFill>
                  <a:schemeClr val="dk1"/>
                </a:solidFill>
              </a:rPr>
              <a:t>Then Peter took him, and began to rebuke him</a:t>
            </a:r>
            <a:r>
              <a:rPr lang="en" sz="3600" b="1">
                <a:solidFill>
                  <a:schemeClr val="dk1"/>
                </a:solidFill>
              </a:rPr>
              <a:t>, saying, Be it far from thee, Lord: this shall not be unto thee. </a:t>
            </a:r>
            <a:endParaRPr sz="3600" b="1">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21"/>
          <p:cNvSpPr txBox="1">
            <a:spLocks noGrp="1"/>
          </p:cNvSpPr>
          <p:nvPr>
            <p:ph type="body" idx="1"/>
          </p:nvPr>
        </p:nvSpPr>
        <p:spPr>
          <a:xfrm>
            <a:off x="311700" y="445025"/>
            <a:ext cx="8520600" cy="4123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600" b="1">
                <a:solidFill>
                  <a:schemeClr val="dk1"/>
                </a:solidFill>
              </a:rPr>
              <a:t>(23) But he turned, and said unto Peter, Get thee behind me, Satan: thou art an offence unto me: </a:t>
            </a:r>
            <a:r>
              <a:rPr lang="en" sz="3600" b="1" u="sng">
                <a:solidFill>
                  <a:schemeClr val="dk1"/>
                </a:solidFill>
              </a:rPr>
              <a:t>for thou savourest not the things that be of God, but those that be of men.</a:t>
            </a:r>
            <a:endParaRPr sz="3600" b="1" u="sng">
              <a:solidFill>
                <a:schemeClr val="dk1"/>
              </a:solidFill>
            </a:endParaRP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768</Words>
  <Application>Microsoft Office PowerPoint</Application>
  <PresentationFormat>On-screen Show (16:9)</PresentationFormat>
  <Paragraphs>22</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Oswald</vt:lpstr>
      <vt:lpstr>Average</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Collins, Jody (DMME)</dc:creator>
  <cp:lastModifiedBy>VITA Program</cp:lastModifiedBy>
  <cp:revision>1</cp:revision>
  <dcterms:modified xsi:type="dcterms:W3CDTF">2020-09-06T13:56:52Z</dcterms:modified>
</cp:coreProperties>
</file>