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4"/>
    <p:sldMasterId id="2147483915" r:id="rId5"/>
  </p:sldMasterIdLst>
  <p:notesMasterIdLst>
    <p:notesMasterId r:id="rId20"/>
  </p:notesMasterIdLst>
  <p:sldIdLst>
    <p:sldId id="572" r:id="rId6"/>
    <p:sldId id="586" r:id="rId7"/>
    <p:sldId id="539" r:id="rId8"/>
    <p:sldId id="256" r:id="rId9"/>
    <p:sldId id="574" r:id="rId10"/>
    <p:sldId id="505" r:id="rId11"/>
    <p:sldId id="590" r:id="rId12"/>
    <p:sldId id="591" r:id="rId13"/>
    <p:sldId id="575" r:id="rId14"/>
    <p:sldId id="581" r:id="rId15"/>
    <p:sldId id="294" r:id="rId16"/>
    <p:sldId id="578" r:id="rId17"/>
    <p:sldId id="261" r:id="rId18"/>
    <p:sldId id="334" r:id="rId1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CA1425-EB80-43F3-B72F-034A56848D27}">
          <p14:sldIdLst>
            <p14:sldId id="572"/>
            <p14:sldId id="586"/>
            <p14:sldId id="539"/>
            <p14:sldId id="256"/>
            <p14:sldId id="574"/>
            <p14:sldId id="505"/>
            <p14:sldId id="590"/>
            <p14:sldId id="591"/>
            <p14:sldId id="575"/>
            <p14:sldId id="581"/>
            <p14:sldId id="294"/>
            <p14:sldId id="578"/>
            <p14:sldId id="261"/>
            <p14:sldId id="334"/>
          </p14:sldIdLst>
        </p14:section>
        <p14:section name="Untitled Section" id="{69CFDDED-DED8-4C46-AE3A-F198592000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 King" initials="PK" lastIdx="2" clrIdx="0">
    <p:extLst>
      <p:ext uri="{19B8F6BF-5375-455C-9EA6-DF929625EA0E}">
        <p15:presenceInfo xmlns:p15="http://schemas.microsoft.com/office/powerpoint/2012/main" userId="S::Pam.King@conturaenergy.com::8b3f19c5-444b-4f16-95e9-ea76559efe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FB75"/>
    <a:srgbClr val="46F828"/>
    <a:srgbClr val="333399"/>
    <a:srgbClr val="174E77"/>
    <a:srgbClr val="6962EC"/>
    <a:srgbClr val="A8FC9A"/>
    <a:srgbClr val="42F053"/>
    <a:srgbClr val="FF9966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4" autoAdjust="0"/>
    <p:restoredTop sz="85695" autoAdjust="0"/>
  </p:normalViewPr>
  <p:slideViewPr>
    <p:cSldViewPr snapToGrid="0" snapToObjects="1">
      <p:cViewPr varScale="1">
        <p:scale>
          <a:sx n="57" d="100"/>
          <a:sy n="57" d="100"/>
        </p:scale>
        <p:origin x="11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26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D14026E-8D03-3640-AF03-99393C0B9A2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0518526-B5CF-0940-A49C-DBD79465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1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3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1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8526-B5CF-0940-A49C-DBD7946532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8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3" y="2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8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3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40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0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59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82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9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55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12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82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965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99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26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2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81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1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3" y="2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31570B-B7AC-0346-84B4-D93D9B4497D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A871CD-A1BB-A546-929A-26C6F45BC9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87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 advClick="0" advTm="9000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81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AC187B-C1E6-48FD-8369-2405C1F05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7" b="8012"/>
          <a:stretch/>
        </p:blipFill>
        <p:spPr>
          <a:xfrm>
            <a:off x="482600" y="2077328"/>
            <a:ext cx="3968750" cy="2703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C514AE-AF30-4AFA-9E57-B95321621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651" y="1444625"/>
            <a:ext cx="3968749" cy="3968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182297-BA07-449E-B7C1-3987F3517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292" y="1"/>
            <a:ext cx="9176292" cy="6947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7F2C8-7960-4682-A40C-718E3E28D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6117" y="-83634"/>
            <a:ext cx="9300117" cy="7198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D0B50-ACC5-44BA-964B-CBD3395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0267" y="-83634"/>
            <a:ext cx="9374267" cy="719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6E687-383D-4963-ADD4-575F7E545B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249" y="-83634"/>
            <a:ext cx="9297887" cy="71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80E6005-0768-4F8F-BE5E-86CC0B0B6D9C}"/>
              </a:ext>
            </a:extLst>
          </p:cNvPr>
          <p:cNvSpPr txBox="1">
            <a:spLocks/>
          </p:cNvSpPr>
          <p:nvPr/>
        </p:nvSpPr>
        <p:spPr>
          <a:xfrm>
            <a:off x="153352" y="345440"/>
            <a:ext cx="8837295" cy="616712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 b="1" dirty="0">
              <a:latin typeface="Arial Rounded MT Bold" panose="020F070403050403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DA421-7D35-44A5-B577-DC82EE832B6F}"/>
              </a:ext>
            </a:extLst>
          </p:cNvPr>
          <p:cNvSpPr/>
          <p:nvPr/>
        </p:nvSpPr>
        <p:spPr>
          <a:xfrm>
            <a:off x="349321" y="161365"/>
            <a:ext cx="8239875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000" dirty="0">
              <a:latin typeface="Arial Black" panose="020B0A04020102020204" pitchFamily="34" charset="0"/>
            </a:endParaRPr>
          </a:p>
          <a:p>
            <a:pPr algn="ctr"/>
            <a:r>
              <a:rPr lang="en-US" sz="3400" dirty="0">
                <a:latin typeface="Arial Black" panose="020B0A04020102020204" pitchFamily="34" charset="0"/>
              </a:rPr>
              <a:t>CANA FISTOLA</a:t>
            </a:r>
          </a:p>
          <a:p>
            <a:pPr algn="ctr"/>
            <a:r>
              <a:rPr lang="en-US" sz="3400" dirty="0">
                <a:latin typeface="Arial Black" panose="020B0A04020102020204" pitchFamily="34" charset="0"/>
              </a:rPr>
              <a:t> MISSION DONATIONS</a:t>
            </a:r>
          </a:p>
          <a:p>
            <a:pPr algn="ctr"/>
            <a:r>
              <a:rPr lang="en-US" sz="3400" dirty="0">
                <a:latin typeface="Arial Black" panose="020B0A04020102020204" pitchFamily="34" charset="0"/>
              </a:rPr>
              <a:t>AUGUST 2020 – JULY 2021</a:t>
            </a:r>
          </a:p>
          <a:p>
            <a:pPr algn="ctr"/>
            <a:endParaRPr lang="en-US" sz="2000" dirty="0">
              <a:latin typeface="Arial Black" panose="020B0A04020102020204" pitchFamily="34" charset="0"/>
            </a:endParaRPr>
          </a:p>
          <a:p>
            <a:endParaRPr lang="en-US" sz="700" dirty="0">
              <a:latin typeface="Arial Black" panose="020B0A04020102020204" pitchFamily="34" charset="0"/>
            </a:endParaRPr>
          </a:p>
          <a:p>
            <a:pPr algn="just"/>
            <a:r>
              <a:rPr lang="en-US" sz="2800" dirty="0">
                <a:latin typeface="Arial Black" panose="020B0A04020102020204" pitchFamily="34" charset="0"/>
              </a:rPr>
              <a:t>If you would like to continue your pledge for the Cana </a:t>
            </a:r>
            <a:r>
              <a:rPr lang="en-US" sz="2800" dirty="0" err="1">
                <a:latin typeface="Arial Black" panose="020B0A04020102020204" pitchFamily="34" charset="0"/>
              </a:rPr>
              <a:t>Fistola</a:t>
            </a:r>
            <a:r>
              <a:rPr lang="en-US" sz="2800" dirty="0">
                <a:latin typeface="Arial Black" panose="020B0A04020102020204" pitchFamily="34" charset="0"/>
              </a:rPr>
              <a:t> Mission Project for August 2020 – July 2021 or if you would like to begin making donations toward this project, please let John Mullins know so he can add you to the new donation list. </a:t>
            </a:r>
            <a:endParaRPr lang="en-US" sz="2800" dirty="0">
              <a:solidFill>
                <a:schemeClr val="bg1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041" y="676209"/>
            <a:ext cx="9036151" cy="533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latin typeface="Arial Black" panose="020B0A04020102020204" pitchFamily="34" charset="0"/>
            </a:endParaRPr>
          </a:p>
          <a:p>
            <a:endParaRPr lang="en-US" sz="1500" b="1" u="sng" dirty="0">
              <a:latin typeface="Arial Black" panose="020B0A04020102020204" pitchFamily="34" charset="0"/>
            </a:endParaRPr>
          </a:p>
          <a:p>
            <a:pPr algn="ctr"/>
            <a:r>
              <a:rPr lang="en-US" sz="3500" b="1" u="sng" dirty="0">
                <a:latin typeface="Arial Black" panose="020B0A04020102020204" pitchFamily="34" charset="0"/>
              </a:rPr>
              <a:t>CHILDREN’S CHURCH WORKERS</a:t>
            </a:r>
            <a:r>
              <a:rPr lang="en-US" sz="3500" dirty="0">
                <a:latin typeface="Arial Black" panose="020B0A04020102020204" pitchFamily="34" charset="0"/>
              </a:rPr>
              <a:t>: </a:t>
            </a:r>
          </a:p>
          <a:p>
            <a:pPr algn="ctr"/>
            <a:endParaRPr lang="en-US" sz="3500" dirty="0">
              <a:latin typeface="Arial Black" panose="020B0A04020102020204" pitchFamily="34" charset="0"/>
            </a:endParaRPr>
          </a:p>
          <a:p>
            <a:pPr algn="ctr"/>
            <a:r>
              <a:rPr lang="en-US" sz="3500" b="1" u="sng" dirty="0">
                <a:latin typeface="Arial Black" panose="020B0A04020102020204" pitchFamily="34" charset="0"/>
              </a:rPr>
              <a:t>This week</a:t>
            </a:r>
            <a:r>
              <a:rPr lang="en-US" sz="3500" b="1" dirty="0">
                <a:latin typeface="Arial Black" panose="020B0A04020102020204" pitchFamily="34" charset="0"/>
              </a:rPr>
              <a:t>:  </a:t>
            </a:r>
          </a:p>
          <a:p>
            <a:pPr algn="ctr"/>
            <a:r>
              <a:rPr lang="en-US" sz="3500" b="1" dirty="0">
                <a:latin typeface="Arial Black" panose="020B0A04020102020204" pitchFamily="34" charset="0"/>
              </a:rPr>
              <a:t>Team 7: Shawn/Emily/</a:t>
            </a:r>
            <a:r>
              <a:rPr lang="en-US" sz="3500" b="1" dirty="0" err="1">
                <a:latin typeface="Arial Black" panose="020B0A04020102020204" pitchFamily="34" charset="0"/>
              </a:rPr>
              <a:t>Deventae</a:t>
            </a:r>
            <a:r>
              <a:rPr lang="en-US" sz="3500" b="1" dirty="0">
                <a:latin typeface="Arial Black" panose="020B0A04020102020204" pitchFamily="34" charset="0"/>
              </a:rPr>
              <a:t>   </a:t>
            </a:r>
          </a:p>
          <a:p>
            <a:pPr algn="ctr"/>
            <a:endParaRPr lang="en-US" sz="3500" b="1" dirty="0">
              <a:latin typeface="Arial Black" panose="020B0A04020102020204" pitchFamily="34" charset="0"/>
            </a:endParaRPr>
          </a:p>
          <a:p>
            <a:pPr algn="ctr"/>
            <a:r>
              <a:rPr lang="en-US" sz="3500" b="1" u="sng" dirty="0">
                <a:latin typeface="Arial Black" panose="020B0A04020102020204" pitchFamily="34" charset="0"/>
              </a:rPr>
              <a:t>Next Week</a:t>
            </a:r>
            <a:r>
              <a:rPr lang="en-US" sz="3500" b="1" dirty="0">
                <a:latin typeface="Arial Black" panose="020B0A04020102020204" pitchFamily="34" charset="0"/>
              </a:rPr>
              <a:t>:</a:t>
            </a:r>
          </a:p>
          <a:p>
            <a:pPr algn="ctr"/>
            <a:r>
              <a:rPr lang="en-US" sz="3500" b="1" dirty="0">
                <a:latin typeface="Arial Black" panose="020B0A04020102020204" pitchFamily="34" charset="0"/>
              </a:rPr>
              <a:t>Team 8:  Samantha/Sarah</a:t>
            </a:r>
          </a:p>
          <a:p>
            <a:pPr algn="ctr"/>
            <a:r>
              <a:rPr lang="en-US" sz="3400" b="1" dirty="0">
                <a:latin typeface="Arial Black" panose="020B0A04020102020204" pitchFamily="34" charset="0"/>
              </a:rPr>
              <a:t> </a:t>
            </a:r>
          </a:p>
          <a:p>
            <a:pPr algn="ctr"/>
            <a:endParaRPr lang="en-US" sz="35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041" y="1210466"/>
            <a:ext cx="9036151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latin typeface="Arial Black" panose="020B0A04020102020204" pitchFamily="34" charset="0"/>
            </a:endParaRPr>
          </a:p>
          <a:p>
            <a:endParaRPr lang="en-US" sz="1500" b="1" u="sng" dirty="0">
              <a:latin typeface="Arial Black" panose="020B0A04020102020204" pitchFamily="34" charset="0"/>
            </a:endParaRPr>
          </a:p>
          <a:p>
            <a:pPr algn="ctr"/>
            <a:r>
              <a:rPr lang="en-US" sz="3500" b="1" u="sng" dirty="0">
                <a:latin typeface="Arial Black" panose="020B0A04020102020204" pitchFamily="34" charset="0"/>
              </a:rPr>
              <a:t>DEACONS ON CALL THIS WEEK</a:t>
            </a:r>
            <a:r>
              <a:rPr lang="en-US" sz="3500" dirty="0">
                <a:latin typeface="Arial Black" panose="020B0A04020102020204" pitchFamily="34" charset="0"/>
              </a:rPr>
              <a:t>: </a:t>
            </a:r>
          </a:p>
          <a:p>
            <a:pPr algn="ctr"/>
            <a:endParaRPr lang="en-US" sz="3500" dirty="0">
              <a:latin typeface="Arial Black" panose="020B0A04020102020204" pitchFamily="34" charset="0"/>
            </a:endParaRPr>
          </a:p>
          <a:p>
            <a:pPr algn="ctr"/>
            <a:r>
              <a:rPr lang="en-US" sz="3500" b="1" dirty="0">
                <a:latin typeface="Arial Black" panose="020B0A04020102020204" pitchFamily="34" charset="0"/>
              </a:rPr>
              <a:t>Steve Brooks  -  276-275-2568</a:t>
            </a:r>
          </a:p>
          <a:p>
            <a:pPr algn="ctr"/>
            <a:endParaRPr lang="en-US" sz="3500" b="1" dirty="0">
              <a:latin typeface="Arial Black" panose="020B0A04020102020204" pitchFamily="34" charset="0"/>
            </a:endParaRPr>
          </a:p>
          <a:p>
            <a:pPr algn="ctr"/>
            <a:r>
              <a:rPr lang="en-US" sz="3500" b="1" dirty="0">
                <a:latin typeface="Arial Black" panose="020B0A04020102020204" pitchFamily="34" charset="0"/>
              </a:rPr>
              <a:t>David </a:t>
            </a:r>
            <a:r>
              <a:rPr lang="en-US" sz="3500" b="1" dirty="0" err="1">
                <a:latin typeface="Arial Black" panose="020B0A04020102020204" pitchFamily="34" charset="0"/>
              </a:rPr>
              <a:t>McPheron</a:t>
            </a:r>
            <a:r>
              <a:rPr lang="en-US" sz="3500" b="1" dirty="0">
                <a:latin typeface="Arial Black" panose="020B0A04020102020204" pitchFamily="34" charset="0"/>
              </a:rPr>
              <a:t> – 276-275-3014</a:t>
            </a:r>
          </a:p>
        </p:txBody>
      </p:sp>
    </p:spTree>
    <p:extLst>
      <p:ext uri="{BB962C8B-B14F-4D97-AF65-F5344CB8AC3E}">
        <p14:creationId xmlns:p14="http://schemas.microsoft.com/office/powerpoint/2010/main" val="34727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78" y="918671"/>
            <a:ext cx="82859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           </a:t>
            </a:r>
            <a:r>
              <a:rPr lang="en-US" sz="3500" u="sng" dirty="0">
                <a:latin typeface="Arial Black" panose="020B0A04020102020204" pitchFamily="34" charset="0"/>
              </a:rPr>
              <a:t>WORSHIP SCHEDULE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85243"/>
              </p:ext>
            </p:extLst>
          </p:nvPr>
        </p:nvGraphicFramePr>
        <p:xfrm>
          <a:off x="213552" y="1895284"/>
          <a:ext cx="8807116" cy="360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6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5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38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Sunday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10:00</a:t>
                      </a:r>
                      <a:r>
                        <a:rPr lang="en-US" sz="30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a.m.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Sunday School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811">
                <a:tc>
                  <a:txBody>
                    <a:bodyPr/>
                    <a:lstStyle/>
                    <a:p>
                      <a:endParaRPr lang="en-US" sz="27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11:00 a.m.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Worship Service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833">
                <a:tc>
                  <a:txBody>
                    <a:bodyPr/>
                    <a:lstStyle/>
                    <a:p>
                      <a:endParaRPr lang="en-US" sz="27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6:00  p.m.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Bible Study &amp;</a:t>
                      </a:r>
                    </a:p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3:30 Youth </a:t>
                      </a:r>
                      <a:endParaRPr lang="en-US" sz="1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534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Wednesday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7:00 p.m.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Bible Study &amp; Youth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6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415" y="216760"/>
            <a:ext cx="8985408" cy="823315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chemeClr val="tx1"/>
                </a:solidFill>
                <a:latin typeface="Arial Black" panose="020B0A04020102020204" pitchFamily="34" charset="0"/>
              </a:rPr>
              <a:t>CHURCH CONTACT INFORMATION</a:t>
            </a:r>
            <a:endParaRPr lang="en-US" sz="3500" b="1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00" y="736255"/>
            <a:ext cx="8669867" cy="3381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900" b="1" dirty="0">
                <a:solidFill>
                  <a:schemeClr val="bg1"/>
                </a:solidFill>
                <a:latin typeface="Arial Black" panose="020B0A04020102020204" pitchFamily="34" charset="0"/>
              </a:rPr>
              <a:t> </a:t>
            </a:r>
            <a:endParaRPr lang="en-US" sz="29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529F4-AC27-4D08-9A85-05254011A7EE}"/>
              </a:ext>
            </a:extLst>
          </p:cNvPr>
          <p:cNvSpPr/>
          <p:nvPr/>
        </p:nvSpPr>
        <p:spPr>
          <a:xfrm>
            <a:off x="220133" y="1040075"/>
            <a:ext cx="899395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latin typeface="Arial Black" panose="020B0A04020102020204" pitchFamily="34" charset="0"/>
              </a:rPr>
              <a:t>Pastor Contact Info</a:t>
            </a:r>
            <a:r>
              <a:rPr lang="en-US" sz="3000" b="1" dirty="0">
                <a:latin typeface="Arial Black" panose="020B0A04020102020204" pitchFamily="34" charset="0"/>
              </a:rPr>
              <a:t>:</a:t>
            </a:r>
          </a:p>
          <a:p>
            <a:r>
              <a:rPr lang="en-US" sz="3000" b="1" dirty="0">
                <a:latin typeface="Arial Black" panose="020B0A04020102020204" pitchFamily="34" charset="0"/>
              </a:rPr>
              <a:t>pastor@mountolivechurch.net</a:t>
            </a:r>
          </a:p>
          <a:p>
            <a:endParaRPr lang="en-US" sz="1000" b="1" dirty="0">
              <a:latin typeface="Arial Black" panose="020B0A04020102020204" pitchFamily="34" charset="0"/>
            </a:endParaRPr>
          </a:p>
          <a:p>
            <a:r>
              <a:rPr lang="en-US" sz="3000" b="1" dirty="0">
                <a:latin typeface="Arial Black" panose="020B0A04020102020204" pitchFamily="34" charset="0"/>
              </a:rPr>
              <a:t>P. O. Box 2565 Wise, VA 24293</a:t>
            </a:r>
          </a:p>
          <a:p>
            <a:endParaRPr lang="en-US" sz="1000" b="1" dirty="0"/>
          </a:p>
          <a:p>
            <a:r>
              <a:rPr lang="en-US" sz="3000" b="1" u="sng" dirty="0">
                <a:latin typeface="Arial Black" panose="020B0A04020102020204" pitchFamily="34" charset="0"/>
              </a:rPr>
              <a:t>Church Website</a:t>
            </a:r>
            <a:r>
              <a:rPr lang="en-US" sz="3000" b="1" dirty="0">
                <a:latin typeface="Arial Black" panose="020B0A04020102020204" pitchFamily="34" charset="0"/>
              </a:rPr>
              <a:t>:   mountolivechurch.net</a:t>
            </a:r>
          </a:p>
          <a:p>
            <a:endParaRPr lang="en-US" sz="1000" b="1" dirty="0">
              <a:latin typeface="Arial Black" panose="020B0A04020102020204" pitchFamily="34" charset="0"/>
            </a:endParaRPr>
          </a:p>
          <a:p>
            <a:r>
              <a:rPr lang="en-US" sz="3000" b="1" u="sng" dirty="0">
                <a:latin typeface="Arial Black" panose="020B0A04020102020204" pitchFamily="34" charset="0"/>
              </a:rPr>
              <a:t>Shutterfly Website</a:t>
            </a:r>
            <a:r>
              <a:rPr lang="en-US" sz="3000" b="1" dirty="0">
                <a:latin typeface="Arial Black" panose="020B0A04020102020204" pitchFamily="34" charset="0"/>
              </a:rPr>
              <a:t>:   mofwb.shutterfly.com</a:t>
            </a:r>
          </a:p>
          <a:p>
            <a:endParaRPr lang="en-US" sz="1000" b="1" dirty="0">
              <a:latin typeface="Arial Black" panose="020B0A04020102020204" pitchFamily="34" charset="0"/>
            </a:endParaRPr>
          </a:p>
          <a:p>
            <a:r>
              <a:rPr lang="en-US" sz="2800" b="1" u="sng" dirty="0" err="1">
                <a:latin typeface="Arial Black" panose="020B0A04020102020204" pitchFamily="34" charset="0"/>
              </a:rPr>
              <a:t>Youtube</a:t>
            </a:r>
            <a:r>
              <a:rPr lang="en-US" sz="2800" b="1" dirty="0">
                <a:latin typeface="Arial Black" panose="020B0A04020102020204" pitchFamily="34" charset="0"/>
              </a:rPr>
              <a:t>: www.youtube.com/mountolive/fwb</a:t>
            </a:r>
          </a:p>
          <a:p>
            <a:endParaRPr lang="en-US" sz="1000" b="1" dirty="0"/>
          </a:p>
          <a:p>
            <a:r>
              <a:rPr lang="en-US" sz="3000" b="1" dirty="0">
                <a:latin typeface="Arial Black" panose="020B0A04020102020204" pitchFamily="34" charset="0"/>
              </a:rPr>
              <a:t>Like us on Facebook</a:t>
            </a:r>
          </a:p>
          <a:p>
            <a:r>
              <a:rPr lang="en-US" sz="3000" b="1" dirty="0">
                <a:latin typeface="Arial Black" panose="020B0A04020102020204" pitchFamily="34" charset="0"/>
              </a:rPr>
              <a:t>  @  Mount Olive Church-</a:t>
            </a:r>
            <a:r>
              <a:rPr lang="en-US" sz="3000" b="1" dirty="0" err="1">
                <a:latin typeface="Arial Black" panose="020B0A04020102020204" pitchFamily="34" charset="0"/>
              </a:rPr>
              <a:t>Wise,VA</a:t>
            </a:r>
            <a:endParaRPr lang="en-US" sz="3000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6F214-8C0C-4713-BF4C-8DB950DEB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349" y="4958920"/>
            <a:ext cx="462882" cy="5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F6326F-8C5F-456E-9B60-64F76F37E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104" y="420043"/>
            <a:ext cx="3985335" cy="1894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3317FB-64F3-4DF1-94BA-57855723C266}"/>
              </a:ext>
            </a:extLst>
          </p:cNvPr>
          <p:cNvSpPr txBox="1"/>
          <p:nvPr/>
        </p:nvSpPr>
        <p:spPr>
          <a:xfrm>
            <a:off x="-154111" y="2508918"/>
            <a:ext cx="947394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u="sng" dirty="0">
                <a:latin typeface="Arial Black" panose="020B0A04020102020204" pitchFamily="34" charset="0"/>
              </a:rPr>
              <a:t>WEEKLY SHELTER MEALS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algn="ctr"/>
            <a:r>
              <a:rPr lang="en-US" sz="3000" b="1" u="sng" dirty="0">
                <a:latin typeface="Arial Black" panose="020B0A04020102020204" pitchFamily="34" charset="0"/>
              </a:rPr>
              <a:t>OCT 6 </a:t>
            </a:r>
          </a:p>
          <a:p>
            <a:pPr algn="ctr"/>
            <a:r>
              <a:rPr lang="en-US" sz="3000" dirty="0">
                <a:latin typeface="Arial Black" panose="020B0A04020102020204" pitchFamily="34" charset="0"/>
              </a:rPr>
              <a:t>Dina Bentley; Andrew/Allison; Traci/Austin</a:t>
            </a:r>
          </a:p>
          <a:p>
            <a:pPr algn="ctr"/>
            <a:r>
              <a:rPr lang="en-US" sz="3000" u="sng" dirty="0">
                <a:latin typeface="Arial Black" panose="020B0A04020102020204" pitchFamily="34" charset="0"/>
              </a:rPr>
              <a:t>OCT 13</a:t>
            </a:r>
          </a:p>
          <a:p>
            <a:pPr algn="ctr"/>
            <a:r>
              <a:rPr lang="en-US" sz="3000" dirty="0" err="1">
                <a:latin typeface="Arial Black" panose="020B0A04020102020204" pitchFamily="34" charset="0"/>
              </a:rPr>
              <a:t>Tereisa</a:t>
            </a:r>
            <a:r>
              <a:rPr lang="en-US" sz="3000" dirty="0">
                <a:latin typeface="Arial Black" panose="020B0A04020102020204" pitchFamily="34" charset="0"/>
              </a:rPr>
              <a:t> Mullins; Stephanie Shell</a:t>
            </a:r>
          </a:p>
          <a:p>
            <a:pPr algn="ctr"/>
            <a:endParaRPr lang="en-US" sz="3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CF1B2-7E19-499B-9EA7-C25F9D83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3317FB-64F3-4DF1-94BA-57855723C266}"/>
              </a:ext>
            </a:extLst>
          </p:cNvPr>
          <p:cNvSpPr txBox="1"/>
          <p:nvPr/>
        </p:nvSpPr>
        <p:spPr>
          <a:xfrm>
            <a:off x="106532" y="323166"/>
            <a:ext cx="8945875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u="sng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10 DAYS IN THE HOLY LAND</a:t>
            </a:r>
          </a:p>
          <a:p>
            <a:pPr algn="ctr"/>
            <a:endParaRPr lang="en-US" sz="2000" u="sng" dirty="0">
              <a:solidFill>
                <a:schemeClr val="bg1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 algn="ctr"/>
            <a:r>
              <a:rPr lang="en-US" sz="3300" u="sng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RESCHEDULED</a:t>
            </a:r>
          </a:p>
          <a:p>
            <a:pPr algn="ctr"/>
            <a:endParaRPr lang="en-US" sz="12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sz="5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300" u="sng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JUNE 2021</a:t>
            </a:r>
          </a:p>
          <a:p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900" dirty="0">
                <a:latin typeface="Arial Black" panose="020B0A04020102020204" pitchFamily="34" charset="0"/>
              </a:rPr>
              <a:t>JOIN US FOR 10 DAYS IN THE HOLY LAND</a:t>
            </a:r>
          </a:p>
          <a:p>
            <a:pPr algn="ctr"/>
            <a:endParaRPr lang="en-US" sz="500" dirty="0"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latin typeface="Arial Black" panose="020B0A04020102020204" pitchFamily="34" charset="0"/>
              </a:rPr>
              <a:t> June 17 – June 26, 2021</a:t>
            </a:r>
          </a:p>
          <a:p>
            <a:pPr algn="ctr"/>
            <a:endParaRPr lang="en-US" sz="700" dirty="0"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latin typeface="Arial Black" panose="020B0A04020102020204" pitchFamily="34" charset="0"/>
              </a:rPr>
              <a:t>For more information, see Whitney Mullins after church or contact her at: </a:t>
            </a:r>
          </a:p>
          <a:p>
            <a:endParaRPr lang="en-US" sz="700" dirty="0">
              <a:latin typeface="Arial Black" panose="020B0A04020102020204" pitchFamily="34" charset="0"/>
            </a:endParaRPr>
          </a:p>
          <a:p>
            <a:r>
              <a:rPr lang="en-US" sz="3500" dirty="0">
                <a:latin typeface="Arial Black" panose="020B0A04020102020204" pitchFamily="34" charset="0"/>
              </a:rPr>
              <a:t>     </a:t>
            </a:r>
            <a:r>
              <a:rPr lang="en-US" sz="3200" dirty="0">
                <a:latin typeface="Arial Black" panose="020B0A04020102020204" pitchFamily="34" charset="0"/>
              </a:rPr>
              <a:t>mtoholylandjourney@gmail.com       </a:t>
            </a:r>
            <a:r>
              <a:rPr lang="en-US" sz="3200" u="sng" dirty="0">
                <a:latin typeface="Arial Black" panose="020B0A04020102020204" pitchFamily="34" charset="0"/>
              </a:rPr>
              <a:t>    </a:t>
            </a:r>
          </a:p>
          <a:p>
            <a:endParaRPr lang="en-US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           or by phone at 276-275-9775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4D1D4-37C8-4BE3-8673-C12E87E52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2" y="1275171"/>
            <a:ext cx="2207343" cy="971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E9575-EB6F-4ED6-B342-310D7F052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130" y="1160890"/>
            <a:ext cx="1373350" cy="11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029" y="326571"/>
            <a:ext cx="7990114" cy="6030686"/>
          </a:xfrm>
        </p:spPr>
        <p:txBody>
          <a:bodyPr anchor="t"/>
          <a:lstStyle/>
          <a:p>
            <a:r>
              <a:rPr lang="en-US" sz="3400" b="1" dirty="0"/>
              <a:t>FOR OUR FAITHFUL FINANCIAL GIVERS TO THE CHURCH, YOU CAN STILL SEND IN YOUR TITHES AND OFFERINGS IN TWO WAYS:</a:t>
            </a:r>
            <a:br>
              <a:rPr lang="en-US" sz="3400" b="1" dirty="0"/>
            </a:br>
            <a:br>
              <a:rPr lang="en-US" sz="750" b="1" dirty="0"/>
            </a:br>
            <a:r>
              <a:rPr lang="en-US" sz="2625" b="1" dirty="0">
                <a:solidFill>
                  <a:schemeClr val="bg1"/>
                </a:solidFill>
                <a:highlight>
                  <a:srgbClr val="FFFF00"/>
                </a:highlight>
              </a:rPr>
              <a:t>1.</a:t>
            </a:r>
            <a:r>
              <a:rPr lang="en-US" sz="2625" b="1" dirty="0"/>
              <a:t> </a:t>
            </a:r>
            <a:r>
              <a:rPr lang="en-US" sz="3000" b="1" dirty="0"/>
              <a:t>BY US MAIL TO:</a:t>
            </a:r>
            <a:br>
              <a:rPr lang="en-US" sz="3000" b="1" dirty="0"/>
            </a:br>
            <a:r>
              <a:rPr lang="en-US" sz="3000" b="1" dirty="0"/>
              <a:t>    MOUNT OLIVE CHURCH</a:t>
            </a:r>
            <a:br>
              <a:rPr lang="en-US" sz="3000" b="1" dirty="0"/>
            </a:br>
            <a:r>
              <a:rPr lang="en-US" sz="3000" b="1" dirty="0"/>
              <a:t>    PO BOX 1618</a:t>
            </a:r>
            <a:br>
              <a:rPr lang="en-US" sz="3000" b="1" dirty="0"/>
            </a:br>
            <a:r>
              <a:rPr lang="en-US" sz="3000" b="1" dirty="0"/>
              <a:t>    WISE, VA  24293-1618</a:t>
            </a:r>
            <a:br>
              <a:rPr lang="en-US" sz="2625" b="1" dirty="0"/>
            </a:br>
            <a:br>
              <a:rPr lang="en-US" sz="750" b="1" dirty="0"/>
            </a:br>
            <a:br>
              <a:rPr lang="en-US" sz="750" b="1" dirty="0"/>
            </a:br>
            <a:r>
              <a:rPr lang="en-US" sz="2625" b="1" dirty="0">
                <a:solidFill>
                  <a:schemeClr val="bg1"/>
                </a:solidFill>
                <a:highlight>
                  <a:srgbClr val="FFFF00"/>
                </a:highlight>
              </a:rPr>
              <a:t>2.</a:t>
            </a:r>
            <a:r>
              <a:rPr lang="en-US" sz="2625" b="1" dirty="0"/>
              <a:t> </a:t>
            </a:r>
            <a:r>
              <a:rPr lang="en-US" sz="3000" b="1" dirty="0"/>
              <a:t>BY USING THE PAYPAL ACCOUNT THAT IS ON THE CHURCH WEBSITE:</a:t>
            </a:r>
            <a:br>
              <a:rPr lang="en-US" sz="3000" b="1" dirty="0"/>
            </a:br>
            <a:br>
              <a:rPr lang="en-US" sz="1200" b="1" dirty="0"/>
            </a:br>
            <a:r>
              <a:rPr lang="en-US" sz="2625" b="1" dirty="0"/>
              <a:t>                   www.mountolivechurch.net</a:t>
            </a:r>
          </a:p>
        </p:txBody>
      </p:sp>
    </p:spTree>
    <p:extLst>
      <p:ext uri="{BB962C8B-B14F-4D97-AF65-F5344CB8AC3E}">
        <p14:creationId xmlns:p14="http://schemas.microsoft.com/office/powerpoint/2010/main" val="355227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72669"/>
            <a:ext cx="907208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Arial Black" panose="020B0A04020102020204" pitchFamily="34" charset="0"/>
                <a:ea typeface="Rockwell" charset="0"/>
                <a:cs typeface="Rockwell" charset="0"/>
              </a:rPr>
              <a:t>MEN’S SMALL GROUP STUDY</a:t>
            </a:r>
          </a:p>
          <a:p>
            <a:pPr algn="ctr"/>
            <a:r>
              <a:rPr lang="en-US" sz="3800" b="1" dirty="0">
                <a:latin typeface="Arial Black" panose="020B0A04020102020204" pitchFamily="34" charset="0"/>
                <a:ea typeface="Rockwell" charset="0"/>
                <a:cs typeface="Rockwell" charset="0"/>
              </a:rPr>
              <a:t>ZOOM MEETING</a:t>
            </a:r>
          </a:p>
          <a:p>
            <a:pPr algn="ctr"/>
            <a:endParaRPr lang="en-US" sz="3400" b="1" dirty="0">
              <a:latin typeface="Arial Black" panose="020B0A04020102020204" pitchFamily="34" charset="0"/>
              <a:ea typeface="Rockwell" charset="0"/>
              <a:cs typeface="Rockwell" charset="0"/>
            </a:endParaRPr>
          </a:p>
          <a:p>
            <a:pPr algn="ctr"/>
            <a:r>
              <a:rPr lang="en-US" sz="3800" b="1" dirty="0">
                <a:latin typeface="Arial Black" panose="020B0A04020102020204" pitchFamily="34" charset="0"/>
                <a:ea typeface="Rockwell" charset="0"/>
                <a:cs typeface="Rockwell" charset="0"/>
              </a:rPr>
              <a:t>Tuesdays &amp; Thursdays</a:t>
            </a:r>
          </a:p>
          <a:p>
            <a:pPr algn="ctr"/>
            <a:r>
              <a:rPr lang="en-US" sz="3800" b="1" dirty="0">
                <a:latin typeface="Arial Black" panose="020B0A04020102020204" pitchFamily="34" charset="0"/>
                <a:ea typeface="Rockwell" charset="0"/>
                <a:cs typeface="Rockwell" charset="0"/>
              </a:rPr>
              <a:t>8:00 p.m.</a:t>
            </a:r>
          </a:p>
          <a:p>
            <a:pPr algn="ctr"/>
            <a:endParaRPr lang="en-US" sz="3400" b="1" dirty="0">
              <a:latin typeface="Arial Black" panose="020B0A04020102020204" pitchFamily="34" charset="0"/>
              <a:ea typeface="Rockwell" charset="0"/>
              <a:cs typeface="Rockwell" charset="0"/>
            </a:endParaRPr>
          </a:p>
          <a:p>
            <a:pPr algn="ctr"/>
            <a:r>
              <a:rPr lang="en-US" sz="3800" b="1" dirty="0">
                <a:latin typeface="Arial Black" panose="020B0A04020102020204" pitchFamily="34" charset="0"/>
                <a:ea typeface="Rockwell" charset="0"/>
                <a:cs typeface="Rockwell" charset="0"/>
              </a:rPr>
              <a:t>Contact one of the Pastors</a:t>
            </a:r>
          </a:p>
          <a:p>
            <a:pPr algn="ctr"/>
            <a:r>
              <a:rPr lang="en-US" sz="3800" b="1" dirty="0">
                <a:latin typeface="Arial Black" panose="020B0A04020102020204" pitchFamily="34" charset="0"/>
                <a:ea typeface="Rockwell" charset="0"/>
                <a:cs typeface="Rockwell" charset="0"/>
              </a:rPr>
              <a:t>  if you would like to join a group.</a:t>
            </a:r>
          </a:p>
        </p:txBody>
      </p:sp>
      <p:sp>
        <p:nvSpPr>
          <p:cNvPr id="3" name="AutoShape 2" descr="See the source image"/>
          <p:cNvSpPr>
            <a:spLocks noChangeAspect="1" noChangeArrowheads="1"/>
          </p:cNvSpPr>
          <p:nvPr/>
        </p:nvSpPr>
        <p:spPr bwMode="auto">
          <a:xfrm>
            <a:off x="1032328" y="571046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See the source image"/>
          <p:cNvSpPr>
            <a:spLocks noChangeAspect="1" noChangeArrowheads="1"/>
          </p:cNvSpPr>
          <p:nvPr/>
        </p:nvSpPr>
        <p:spPr bwMode="auto">
          <a:xfrm>
            <a:off x="215900" y="15875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34CAE-3BCF-42B5-BBDD-F831EEAE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" y="-14694"/>
            <a:ext cx="9326880" cy="68726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0B7735-7D12-4930-B56D-A732580AD0A8}"/>
              </a:ext>
            </a:extLst>
          </p:cNvPr>
          <p:cNvSpPr txBox="1">
            <a:spLocks/>
          </p:cNvSpPr>
          <p:nvPr/>
        </p:nvSpPr>
        <p:spPr>
          <a:xfrm>
            <a:off x="1066800" y="348344"/>
            <a:ext cx="7305040" cy="1498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000" b="1" dirty="0">
                <a:latin typeface="Arial Rounded MT Bold" panose="020F07040305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MOUNT OLIVE CHURCH</a:t>
            </a:r>
            <a:br>
              <a:rPr lang="en-US" sz="3500" b="1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35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COMMUNITY CENTER</a:t>
            </a:r>
            <a:br>
              <a:rPr lang="en-US" sz="3500" b="1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35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WOOD FLOOR DONATIONS</a:t>
            </a:r>
            <a:br>
              <a:rPr lang="en-US" sz="3500" u="sng" dirty="0">
                <a:solidFill>
                  <a:schemeClr val="tx1"/>
                </a:solidFill>
              </a:rPr>
            </a:br>
            <a:endParaRPr lang="en-US" sz="3500" u="sng" dirty="0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0E6005-0768-4F8F-BE5E-86CC0B0B6D9C}"/>
              </a:ext>
            </a:extLst>
          </p:cNvPr>
          <p:cNvSpPr txBox="1">
            <a:spLocks/>
          </p:cNvSpPr>
          <p:nvPr/>
        </p:nvSpPr>
        <p:spPr>
          <a:xfrm>
            <a:off x="206485" y="1752601"/>
            <a:ext cx="8837295" cy="616712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 b="1" dirty="0">
              <a:latin typeface="Arial Rounded MT Bold" panose="020F07040305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0800" b="1" dirty="0">
                <a:latin typeface="Arial Rounded MT Bold" panose="020F0704030504030204" pitchFamily="34" charset="0"/>
              </a:rPr>
              <a:t>FLOOR IS 100 X 70 = 7,000 SQ FT.  </a:t>
            </a:r>
          </a:p>
          <a:p>
            <a:pPr algn="ctr">
              <a:lnSpc>
                <a:spcPct val="120000"/>
              </a:lnSpc>
            </a:pPr>
            <a:r>
              <a:rPr lang="en-US" sz="10800" b="1" dirty="0">
                <a:latin typeface="Arial Rounded MT Bold" panose="020F0704030504030204" pitchFamily="34" charset="0"/>
              </a:rPr>
              <a:t>COST = $70,000 OR $10 / SQ FT</a:t>
            </a:r>
          </a:p>
          <a:p>
            <a:endParaRPr lang="en-US" sz="4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10800" b="1" u="sng" dirty="0">
                <a:latin typeface="Arial Rounded MT Bold" panose="020F0704030504030204" pitchFamily="34" charset="0"/>
              </a:rPr>
              <a:t>DONATION OPTIONS</a:t>
            </a:r>
            <a:r>
              <a:rPr lang="en-US" sz="10800" b="1" dirty="0">
                <a:latin typeface="Arial Rounded MT Bold" panose="020F0704030504030204" pitchFamily="34" charset="0"/>
              </a:rPr>
              <a:t>:</a:t>
            </a:r>
          </a:p>
          <a:p>
            <a:r>
              <a:rPr lang="en-US" sz="10800" b="1" dirty="0">
                <a:latin typeface="Arial Rounded MT Bold" panose="020F0704030504030204" pitchFamily="34" charset="0"/>
              </a:rPr>
              <a:t> $10  -  COVERS 1 OF THE 280 - 1 SQ FT AREAS</a:t>
            </a:r>
          </a:p>
          <a:p>
            <a:r>
              <a:rPr lang="en-US" sz="10800" b="1" dirty="0">
                <a:latin typeface="Arial Rounded MT Bold" panose="020F0704030504030204" pitchFamily="34" charset="0"/>
              </a:rPr>
              <a:t>$100 - COVERS 1 OF THE 673 - 10 SQ FT AREAS</a:t>
            </a:r>
          </a:p>
          <a:p>
            <a:r>
              <a:rPr lang="en-US" sz="10800" b="1" dirty="0">
                <a:latin typeface="Arial Rounded MT Bold" panose="020F0704030504030204" pitchFamily="34" charset="0"/>
              </a:rPr>
              <a:t>$1000 - COVERS A COMPLETE 100 SQ FT AREA</a:t>
            </a:r>
          </a:p>
          <a:p>
            <a:endParaRPr lang="en-US" sz="4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10800" b="1" dirty="0">
                <a:solidFill>
                  <a:schemeClr val="bg1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PLEASE GIVE ALL DONATIONS TO JOHN MULLINS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DC8742-4853-4694-8E4C-4C0650D6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87" y="-17130"/>
            <a:ext cx="9574531" cy="687228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311CFE-235D-45DC-99AD-2A0C33429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2657"/>
              </p:ext>
            </p:extLst>
          </p:nvPr>
        </p:nvGraphicFramePr>
        <p:xfrm>
          <a:off x="1842333" y="1202561"/>
          <a:ext cx="5876474" cy="11763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9961">
                  <a:extLst>
                    <a:ext uri="{9D8B030D-6E8A-4147-A177-3AD203B41FA5}">
                      <a16:colId xmlns:a16="http://schemas.microsoft.com/office/drawing/2014/main" val="1747850794"/>
                    </a:ext>
                  </a:extLst>
                </a:gridCol>
                <a:gridCol w="2046513">
                  <a:extLst>
                    <a:ext uri="{9D8B030D-6E8A-4147-A177-3AD203B41FA5}">
                      <a16:colId xmlns:a16="http://schemas.microsoft.com/office/drawing/2014/main" val="1621095738"/>
                    </a:ext>
                  </a:extLst>
                </a:gridCol>
              </a:tblGrid>
              <a:tr h="7489758">
                <a:tc>
                  <a:txBody>
                    <a:bodyPr/>
                    <a:lstStyle/>
                    <a:p>
                      <a:pPr algn="ctr"/>
                      <a:endParaRPr lang="en-US" sz="3700" b="1" baseline="0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Rocky Rose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Chris Wilson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Hailey Kilgore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Neil Salyers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Austin Fritz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Amy  White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Grant Massie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700" b="1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4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4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4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5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5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5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543658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3969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835412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899088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47777"/>
                  </a:ext>
                </a:extLst>
              </a:tr>
              <a:tr h="11896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  <a:p>
                      <a:pPr algn="ctr"/>
                      <a:endParaRPr lang="en-US" sz="35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05772"/>
                  </a:ext>
                </a:extLst>
              </a:tr>
              <a:tr h="641807"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940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1A2BB0-F07E-4930-8D2B-17F66C2B0952}"/>
              </a:ext>
            </a:extLst>
          </p:cNvPr>
          <p:cNvSpPr txBox="1"/>
          <p:nvPr/>
        </p:nvSpPr>
        <p:spPr>
          <a:xfrm>
            <a:off x="2273270" y="421848"/>
            <a:ext cx="51707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HAPPY BIRTHDAY</a:t>
            </a:r>
          </a:p>
        </p:txBody>
      </p:sp>
    </p:spTree>
    <p:extLst>
      <p:ext uri="{BB962C8B-B14F-4D97-AF65-F5344CB8AC3E}">
        <p14:creationId xmlns:p14="http://schemas.microsoft.com/office/powerpoint/2010/main" val="5343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DC8742-4853-4694-8E4C-4C0650D6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87" y="-17130"/>
            <a:ext cx="9574531" cy="687228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311CFE-235D-45DC-99AD-2A0C33429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021265"/>
              </p:ext>
            </p:extLst>
          </p:nvPr>
        </p:nvGraphicFramePr>
        <p:xfrm>
          <a:off x="1875786" y="1191410"/>
          <a:ext cx="5876474" cy="11763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9961">
                  <a:extLst>
                    <a:ext uri="{9D8B030D-6E8A-4147-A177-3AD203B41FA5}">
                      <a16:colId xmlns:a16="http://schemas.microsoft.com/office/drawing/2014/main" val="1747850794"/>
                    </a:ext>
                  </a:extLst>
                </a:gridCol>
                <a:gridCol w="2046513">
                  <a:extLst>
                    <a:ext uri="{9D8B030D-6E8A-4147-A177-3AD203B41FA5}">
                      <a16:colId xmlns:a16="http://schemas.microsoft.com/office/drawing/2014/main" val="1621095738"/>
                    </a:ext>
                  </a:extLst>
                </a:gridCol>
              </a:tblGrid>
              <a:tr h="7489758">
                <a:tc>
                  <a:txBody>
                    <a:bodyPr/>
                    <a:lstStyle/>
                    <a:p>
                      <a:pPr algn="ctr"/>
                      <a:endParaRPr lang="en-US" sz="3700" b="1" baseline="0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Connor </a:t>
                      </a:r>
                      <a:r>
                        <a:rPr lang="en-US" sz="3700" b="1" baseline="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Proulex</a:t>
                      </a:r>
                      <a:endParaRPr lang="en-US" sz="3700" b="1" baseline="0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  <a:p>
                      <a:pPr algn="ctr"/>
                      <a:r>
                        <a:rPr lang="en-US" sz="3700" b="1" baseline="0" dirty="0" err="1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Bayleigh</a:t>
                      </a:r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 Allison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Christy Cantrell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Clay Hess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Sarah Lawson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Sheila Dingus</a:t>
                      </a:r>
                    </a:p>
                    <a:p>
                      <a:pPr algn="ctr"/>
                      <a:r>
                        <a:rPr lang="en-US" sz="3700" b="1" baseline="0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Kelly Vanover</a:t>
                      </a:r>
                    </a:p>
                    <a:p>
                      <a:pPr algn="ctr"/>
                      <a:endParaRPr lang="en-US" sz="3700" b="1" baseline="0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700" b="1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7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8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9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9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10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10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 dirty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Oct 10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700" b="1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543658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3969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835412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899088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3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47777"/>
                  </a:ext>
                </a:extLst>
              </a:tr>
              <a:tr h="11896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5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  <a:p>
                      <a:pPr algn="ctr"/>
                      <a:endParaRPr lang="en-US" sz="35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05772"/>
                  </a:ext>
                </a:extLst>
              </a:tr>
              <a:tr h="641807"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500" b="1" dirty="0">
                        <a:solidFill>
                          <a:srgbClr val="FF0000"/>
                        </a:solidFill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940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1A2BB0-F07E-4930-8D2B-17F66C2B0952}"/>
              </a:ext>
            </a:extLst>
          </p:cNvPr>
          <p:cNvSpPr txBox="1"/>
          <p:nvPr/>
        </p:nvSpPr>
        <p:spPr>
          <a:xfrm>
            <a:off x="2273270" y="421848"/>
            <a:ext cx="51707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HAPPY BIRTHDAY</a:t>
            </a:r>
          </a:p>
        </p:txBody>
      </p:sp>
    </p:spTree>
    <p:extLst>
      <p:ext uri="{BB962C8B-B14F-4D97-AF65-F5344CB8AC3E}">
        <p14:creationId xmlns:p14="http://schemas.microsoft.com/office/powerpoint/2010/main" val="3129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25" y="872669"/>
            <a:ext cx="83631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ea typeface="Rockwell" charset="0"/>
                <a:cs typeface="Rockwell" charset="0"/>
              </a:rPr>
              <a:t>WOMEN’S SMALL GROUP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  <a:ea typeface="Rockwell" charset="0"/>
                <a:cs typeface="Rockwell" charset="0"/>
              </a:rPr>
              <a:t>ZOOM MEETING</a:t>
            </a:r>
          </a:p>
          <a:p>
            <a:pPr algn="ctr"/>
            <a:endParaRPr lang="en-US" sz="3400" b="1" dirty="0">
              <a:latin typeface="Arial Black" panose="020B0A04020102020204" pitchFamily="34" charset="0"/>
              <a:ea typeface="Rockwell" charset="0"/>
              <a:cs typeface="Rockwell" charset="0"/>
            </a:endParaRPr>
          </a:p>
          <a:p>
            <a:pPr algn="just"/>
            <a:r>
              <a:rPr lang="en-US" sz="3600" b="1" dirty="0">
                <a:latin typeface="Arial Black" panose="020B0A04020102020204" pitchFamily="34" charset="0"/>
                <a:ea typeface="Rockwell" charset="0"/>
                <a:cs typeface="Rockwell" charset="0"/>
              </a:rPr>
              <a:t>If you would be interested in joining a Women’s Small Group Zoom study, contact Deb Collins at 276-455-9996.</a:t>
            </a:r>
          </a:p>
        </p:txBody>
      </p:sp>
      <p:sp>
        <p:nvSpPr>
          <p:cNvPr id="3" name="AutoShape 2" descr="See the source image"/>
          <p:cNvSpPr>
            <a:spLocks noChangeAspect="1" noChangeArrowheads="1"/>
          </p:cNvSpPr>
          <p:nvPr/>
        </p:nvSpPr>
        <p:spPr bwMode="auto">
          <a:xfrm>
            <a:off x="63500" y="-136525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See the source image"/>
          <p:cNvSpPr>
            <a:spLocks noChangeAspect="1" noChangeArrowheads="1"/>
          </p:cNvSpPr>
          <p:nvPr/>
        </p:nvSpPr>
        <p:spPr bwMode="auto">
          <a:xfrm>
            <a:off x="215900" y="15875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reveal/>
      </p:transition>
    </mc:Choice>
    <mc:Fallback xmlns="">
      <p:transition spd="slow" advClick="0" advTm="9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1DD9853A89B4FA7C0E9E8161614FC" ma:contentTypeVersion="10" ma:contentTypeDescription="Create a new document." ma:contentTypeScope="" ma:versionID="b2800110f047fd90090d676d2c5f2b4a">
  <xsd:schema xmlns:xsd="http://www.w3.org/2001/XMLSchema" xmlns:xs="http://www.w3.org/2001/XMLSchema" xmlns:p="http://schemas.microsoft.com/office/2006/metadata/properties" xmlns:ns3="172725d5-3d7a-4f72-825e-94b726651fa9" xmlns:ns4="d8d9e412-9e71-4a5e-87d1-0ffa30827530" targetNamespace="http://schemas.microsoft.com/office/2006/metadata/properties" ma:root="true" ma:fieldsID="13818cf29f34960eac3355829d6bc3f6" ns3:_="" ns4:_="">
    <xsd:import namespace="172725d5-3d7a-4f72-825e-94b726651fa9"/>
    <xsd:import namespace="d8d9e412-9e71-4a5e-87d1-0ffa308275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725d5-3d7a-4f72-825e-94b726651f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9e412-9e71-4a5e-87d1-0ffa308275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3A9339-2B16-4602-BBC0-0A867181E855}">
  <ds:schemaRefs>
    <ds:schemaRef ds:uri="172725d5-3d7a-4f72-825e-94b726651fa9"/>
    <ds:schemaRef ds:uri="http://purl.org/dc/elements/1.1/"/>
    <ds:schemaRef ds:uri="http://schemas.microsoft.com/office/2006/metadata/properties"/>
    <ds:schemaRef ds:uri="d8d9e412-9e71-4a5e-87d1-0ffa3082753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A04370-2AE6-4537-9863-74B284768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B10651-CEBB-4272-BDC0-C95EE9509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2725d5-3d7a-4f72-825e-94b726651fa9"/>
    <ds:schemaRef ds:uri="d8d9e412-9e71-4a5e-87d1-0ffa30827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547</Words>
  <Application>Microsoft Office PowerPoint</Application>
  <PresentationFormat>On-screen Show (4:3)</PresentationFormat>
  <Paragraphs>142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Arial Rounded MT Bold</vt:lpstr>
      <vt:lpstr>Bodoni MT</vt:lpstr>
      <vt:lpstr>Calibri</vt:lpstr>
      <vt:lpstr>Century Gothic</vt:lpstr>
      <vt:lpstr>Tw Cen MT</vt:lpstr>
      <vt:lpstr>Tw Cen MT Condensed</vt:lpstr>
      <vt:lpstr>Wingdings 3</vt:lpstr>
      <vt:lpstr>Integral</vt:lpstr>
      <vt:lpstr>Ion</vt:lpstr>
      <vt:lpstr>PowerPoint Presentation</vt:lpstr>
      <vt:lpstr>PowerPoint Presentation</vt:lpstr>
      <vt:lpstr>PowerPoint Presentation</vt:lpstr>
      <vt:lpstr>FOR OUR FAITHFUL FINANCIAL GIVERS TO THE CHURCH, YOU CAN STILL SEND IN YOUR TITHES AND OFFERINGS IN TWO WAYS:  1. BY US MAIL TO:     MOUNT OLIVE CHURCH     PO BOX 1618     WISE, VA  24293-1618   2. BY USING THE PAYPAL ACCOUNT THAT IS ON THE CHURCH WEBSITE:                     www.mountolivechurch.net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CHURCH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King</dc:creator>
  <cp:lastModifiedBy>Pam King</cp:lastModifiedBy>
  <cp:revision>12</cp:revision>
  <dcterms:created xsi:type="dcterms:W3CDTF">2020-09-19T14:07:19Z</dcterms:created>
  <dcterms:modified xsi:type="dcterms:W3CDTF">2020-10-04T00:33:09Z</dcterms:modified>
</cp:coreProperties>
</file>