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57" r:id="rId5"/>
    <p:sldId id="267" r:id="rId6"/>
    <p:sldId id="268" r:id="rId7"/>
    <p:sldId id="261" r:id="rId8"/>
    <p:sldId id="262" r:id="rId9"/>
    <p:sldId id="264" r:id="rId10"/>
    <p:sldId id="277" r:id="rId11"/>
    <p:sldId id="275" r:id="rId12"/>
    <p:sldId id="271" r:id="rId13"/>
    <p:sldId id="270" r:id="rId14"/>
    <p:sldId id="278" r:id="rId15"/>
    <p:sldId id="272" r:id="rId16"/>
    <p:sldId id="273" r:id="rId17"/>
    <p:sldId id="274" r:id="rId18"/>
    <p:sldId id="276"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5D4EE0-8E33-41C0-8651-A79EEB361060}"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F1547-E5BA-4EBE-B05C-A23BD9AB7357}" type="slidenum">
              <a:rPr lang="en-US" smtClean="0"/>
              <a:t>‹#›</a:t>
            </a:fld>
            <a:endParaRPr lang="en-US"/>
          </a:p>
        </p:txBody>
      </p:sp>
    </p:spTree>
    <p:extLst>
      <p:ext uri="{BB962C8B-B14F-4D97-AF65-F5344CB8AC3E}">
        <p14:creationId xmlns:p14="http://schemas.microsoft.com/office/powerpoint/2010/main" val="3822291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5D4EE0-8E33-41C0-8651-A79EEB361060}"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F1547-E5BA-4EBE-B05C-A23BD9AB7357}" type="slidenum">
              <a:rPr lang="en-US" smtClean="0"/>
              <a:t>‹#›</a:t>
            </a:fld>
            <a:endParaRPr lang="en-US"/>
          </a:p>
        </p:txBody>
      </p:sp>
    </p:spTree>
    <p:extLst>
      <p:ext uri="{BB962C8B-B14F-4D97-AF65-F5344CB8AC3E}">
        <p14:creationId xmlns:p14="http://schemas.microsoft.com/office/powerpoint/2010/main" val="622502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5D4EE0-8E33-41C0-8651-A79EEB361060}"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F1547-E5BA-4EBE-B05C-A23BD9AB7357}" type="slidenum">
              <a:rPr lang="en-US" smtClean="0"/>
              <a:t>‹#›</a:t>
            </a:fld>
            <a:endParaRPr lang="en-US"/>
          </a:p>
        </p:txBody>
      </p:sp>
    </p:spTree>
    <p:extLst>
      <p:ext uri="{BB962C8B-B14F-4D97-AF65-F5344CB8AC3E}">
        <p14:creationId xmlns:p14="http://schemas.microsoft.com/office/powerpoint/2010/main" val="1356012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5D4EE0-8E33-41C0-8651-A79EEB361060}"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F1547-E5BA-4EBE-B05C-A23BD9AB7357}" type="slidenum">
              <a:rPr lang="en-US" smtClean="0"/>
              <a:t>‹#›</a:t>
            </a:fld>
            <a:endParaRPr lang="en-US"/>
          </a:p>
        </p:txBody>
      </p:sp>
    </p:spTree>
    <p:extLst>
      <p:ext uri="{BB962C8B-B14F-4D97-AF65-F5344CB8AC3E}">
        <p14:creationId xmlns:p14="http://schemas.microsoft.com/office/powerpoint/2010/main" val="370877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5D4EE0-8E33-41C0-8651-A79EEB361060}"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F1547-E5BA-4EBE-B05C-A23BD9AB7357}" type="slidenum">
              <a:rPr lang="en-US" smtClean="0"/>
              <a:t>‹#›</a:t>
            </a:fld>
            <a:endParaRPr lang="en-US"/>
          </a:p>
        </p:txBody>
      </p:sp>
    </p:spTree>
    <p:extLst>
      <p:ext uri="{BB962C8B-B14F-4D97-AF65-F5344CB8AC3E}">
        <p14:creationId xmlns:p14="http://schemas.microsoft.com/office/powerpoint/2010/main" val="1900747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5D4EE0-8E33-41C0-8651-A79EEB361060}"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F1547-E5BA-4EBE-B05C-A23BD9AB7357}" type="slidenum">
              <a:rPr lang="en-US" smtClean="0"/>
              <a:t>‹#›</a:t>
            </a:fld>
            <a:endParaRPr lang="en-US"/>
          </a:p>
        </p:txBody>
      </p:sp>
    </p:spTree>
    <p:extLst>
      <p:ext uri="{BB962C8B-B14F-4D97-AF65-F5344CB8AC3E}">
        <p14:creationId xmlns:p14="http://schemas.microsoft.com/office/powerpoint/2010/main" val="563719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5D4EE0-8E33-41C0-8651-A79EEB361060}" type="datetimeFigureOut">
              <a:rPr lang="en-US" smtClean="0"/>
              <a:t>10/28/2020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F1547-E5BA-4EBE-B05C-A23BD9AB7357}" type="slidenum">
              <a:rPr lang="en-US" smtClean="0"/>
              <a:t>‹#›</a:t>
            </a:fld>
            <a:endParaRPr lang="en-US"/>
          </a:p>
        </p:txBody>
      </p:sp>
    </p:spTree>
    <p:extLst>
      <p:ext uri="{BB962C8B-B14F-4D97-AF65-F5344CB8AC3E}">
        <p14:creationId xmlns:p14="http://schemas.microsoft.com/office/powerpoint/2010/main" val="189741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5D4EE0-8E33-41C0-8651-A79EEB361060}" type="datetimeFigureOut">
              <a:rPr lang="en-US" smtClean="0"/>
              <a:t>10/28/2020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F1547-E5BA-4EBE-B05C-A23BD9AB7357}" type="slidenum">
              <a:rPr lang="en-US" smtClean="0"/>
              <a:t>‹#›</a:t>
            </a:fld>
            <a:endParaRPr lang="en-US"/>
          </a:p>
        </p:txBody>
      </p:sp>
    </p:spTree>
    <p:extLst>
      <p:ext uri="{BB962C8B-B14F-4D97-AF65-F5344CB8AC3E}">
        <p14:creationId xmlns:p14="http://schemas.microsoft.com/office/powerpoint/2010/main" val="3221075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5D4EE0-8E33-41C0-8651-A79EEB361060}" type="datetimeFigureOut">
              <a:rPr lang="en-US" smtClean="0"/>
              <a:t>10/28/2020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F1547-E5BA-4EBE-B05C-A23BD9AB7357}" type="slidenum">
              <a:rPr lang="en-US" smtClean="0"/>
              <a:t>‹#›</a:t>
            </a:fld>
            <a:endParaRPr lang="en-US"/>
          </a:p>
        </p:txBody>
      </p:sp>
    </p:spTree>
    <p:extLst>
      <p:ext uri="{BB962C8B-B14F-4D97-AF65-F5344CB8AC3E}">
        <p14:creationId xmlns:p14="http://schemas.microsoft.com/office/powerpoint/2010/main" val="4148508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5D4EE0-8E33-41C0-8651-A79EEB361060}"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F1547-E5BA-4EBE-B05C-A23BD9AB7357}" type="slidenum">
              <a:rPr lang="en-US" smtClean="0"/>
              <a:t>‹#›</a:t>
            </a:fld>
            <a:endParaRPr lang="en-US"/>
          </a:p>
        </p:txBody>
      </p:sp>
    </p:spTree>
    <p:extLst>
      <p:ext uri="{BB962C8B-B14F-4D97-AF65-F5344CB8AC3E}">
        <p14:creationId xmlns:p14="http://schemas.microsoft.com/office/powerpoint/2010/main" val="86792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5D4EE0-8E33-41C0-8651-A79EEB361060}"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F1547-E5BA-4EBE-B05C-A23BD9AB7357}" type="slidenum">
              <a:rPr lang="en-US" smtClean="0"/>
              <a:t>‹#›</a:t>
            </a:fld>
            <a:endParaRPr lang="en-US"/>
          </a:p>
        </p:txBody>
      </p:sp>
    </p:spTree>
    <p:extLst>
      <p:ext uri="{BB962C8B-B14F-4D97-AF65-F5344CB8AC3E}">
        <p14:creationId xmlns:p14="http://schemas.microsoft.com/office/powerpoint/2010/main" val="3721590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5D4EE0-8E33-41C0-8651-A79EEB361060}" type="datetimeFigureOut">
              <a:rPr lang="en-US" smtClean="0"/>
              <a:t>10/28/2020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F1547-E5BA-4EBE-B05C-A23BD9AB7357}" type="slidenum">
              <a:rPr lang="en-US" smtClean="0"/>
              <a:t>‹#›</a:t>
            </a:fld>
            <a:endParaRPr lang="en-US"/>
          </a:p>
        </p:txBody>
      </p:sp>
    </p:spTree>
    <p:extLst>
      <p:ext uri="{BB962C8B-B14F-4D97-AF65-F5344CB8AC3E}">
        <p14:creationId xmlns:p14="http://schemas.microsoft.com/office/powerpoint/2010/main" val="1093733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Great Chapter</a:t>
            </a:r>
          </a:p>
        </p:txBody>
      </p:sp>
      <p:sp>
        <p:nvSpPr>
          <p:cNvPr id="3" name="Subtitle 2"/>
          <p:cNvSpPr>
            <a:spLocks noGrp="1"/>
          </p:cNvSpPr>
          <p:nvPr>
            <p:ph type="subTitle" idx="1"/>
          </p:nvPr>
        </p:nvSpPr>
        <p:spPr/>
        <p:txBody>
          <a:bodyPr/>
          <a:lstStyle/>
          <a:p>
            <a:r>
              <a:rPr lang="en-US" dirty="0"/>
              <a:t>Revelation 16 </a:t>
            </a:r>
          </a:p>
        </p:txBody>
      </p:sp>
    </p:spTree>
    <p:extLst>
      <p:ext uri="{BB962C8B-B14F-4D97-AF65-F5344CB8AC3E}">
        <p14:creationId xmlns:p14="http://schemas.microsoft.com/office/powerpoint/2010/main" val="3022945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88B45-8A87-4421-9330-FADAE542E702}"/>
              </a:ext>
            </a:extLst>
          </p:cNvPr>
          <p:cNvSpPr>
            <a:spLocks noGrp="1"/>
          </p:cNvSpPr>
          <p:nvPr>
            <p:ph type="title"/>
          </p:nvPr>
        </p:nvSpPr>
        <p:spPr>
          <a:xfrm>
            <a:off x="132522" y="365125"/>
            <a:ext cx="2888973" cy="1325563"/>
          </a:xfrm>
        </p:spPr>
        <p:txBody>
          <a:bodyPr>
            <a:normAutofit/>
          </a:bodyPr>
          <a:lstStyle/>
          <a:p>
            <a:r>
              <a:rPr lang="en-US" dirty="0"/>
              <a:t>Gen 2: 10 - 14</a:t>
            </a:r>
          </a:p>
        </p:txBody>
      </p:sp>
      <p:pic>
        <p:nvPicPr>
          <p:cNvPr id="4" name="Content Placeholder 3">
            <a:extLst>
              <a:ext uri="{FF2B5EF4-FFF2-40B4-BE49-F238E27FC236}">
                <a16:creationId xmlns:a16="http://schemas.microsoft.com/office/drawing/2014/main" id="{9AB2AE4D-327F-4CB6-8E53-940999838ABF}"/>
              </a:ext>
            </a:extLst>
          </p:cNvPr>
          <p:cNvPicPr>
            <a:picLocks noGrp="1" noChangeAspect="1"/>
          </p:cNvPicPr>
          <p:nvPr>
            <p:ph idx="1"/>
          </p:nvPr>
        </p:nvPicPr>
        <p:blipFill>
          <a:blip r:embed="rId2"/>
          <a:stretch>
            <a:fillRect/>
          </a:stretch>
        </p:blipFill>
        <p:spPr>
          <a:xfrm>
            <a:off x="3021495" y="226396"/>
            <a:ext cx="7911548" cy="6576475"/>
          </a:xfrm>
          <a:prstGeom prst="rect">
            <a:avLst/>
          </a:prstGeom>
        </p:spPr>
      </p:pic>
    </p:spTree>
    <p:extLst>
      <p:ext uri="{BB962C8B-B14F-4D97-AF65-F5344CB8AC3E}">
        <p14:creationId xmlns:p14="http://schemas.microsoft.com/office/powerpoint/2010/main" val="2295288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50EEE-E198-49DB-8F7E-31C0075AE545}"/>
              </a:ext>
            </a:extLst>
          </p:cNvPr>
          <p:cNvSpPr>
            <a:spLocks noGrp="1"/>
          </p:cNvSpPr>
          <p:nvPr>
            <p:ph type="title"/>
          </p:nvPr>
        </p:nvSpPr>
        <p:spPr/>
        <p:txBody>
          <a:bodyPr/>
          <a:lstStyle/>
          <a:p>
            <a:r>
              <a:rPr lang="en-US" dirty="0"/>
              <a:t>Application: God is faithful (Gen 15:18)   </a:t>
            </a:r>
          </a:p>
        </p:txBody>
      </p:sp>
      <p:sp>
        <p:nvSpPr>
          <p:cNvPr id="3" name="Content Placeholder 2">
            <a:extLst>
              <a:ext uri="{FF2B5EF4-FFF2-40B4-BE49-F238E27FC236}">
                <a16:creationId xmlns:a16="http://schemas.microsoft.com/office/drawing/2014/main" id="{FF48626C-55D2-4DD6-87C6-568787D07973}"/>
              </a:ext>
            </a:extLst>
          </p:cNvPr>
          <p:cNvSpPr>
            <a:spLocks noGrp="1"/>
          </p:cNvSpPr>
          <p:nvPr>
            <p:ph idx="1"/>
          </p:nvPr>
        </p:nvSpPr>
        <p:spPr/>
        <p:txBody>
          <a:bodyPr>
            <a:normAutofit/>
          </a:bodyPr>
          <a:lstStyle/>
          <a:p>
            <a:r>
              <a:rPr lang="en-US" sz="4400" dirty="0"/>
              <a:t>I Corinthians 10</a:t>
            </a:r>
            <a:r>
              <a:rPr lang="en-US" sz="4400" b="1" i="0" baseline="30000" dirty="0">
                <a:solidFill>
                  <a:srgbClr val="000000"/>
                </a:solidFill>
                <a:effectLst/>
                <a:latin typeface="system-ui"/>
              </a:rPr>
              <a:t>13 </a:t>
            </a:r>
            <a:r>
              <a:rPr lang="en-US" sz="4400" b="0" i="0" dirty="0">
                <a:solidFill>
                  <a:srgbClr val="000000"/>
                </a:solidFill>
                <a:effectLst/>
                <a:latin typeface="system-ui"/>
              </a:rPr>
              <a:t>There hath no temptation taken you but such as is common to man: but God is faithful, who will not suffer you to be tempted above that ye are able; but will with the temptation also make a way to escape, that ye may be able to bear it.</a:t>
            </a:r>
            <a:endParaRPr lang="en-US" sz="4400" dirty="0"/>
          </a:p>
        </p:txBody>
      </p:sp>
    </p:spTree>
    <p:extLst>
      <p:ext uri="{BB962C8B-B14F-4D97-AF65-F5344CB8AC3E}">
        <p14:creationId xmlns:p14="http://schemas.microsoft.com/office/powerpoint/2010/main" val="4017661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12D9794-5DE2-480D-9247-475B54E036CC}"/>
              </a:ext>
            </a:extLst>
          </p:cNvPr>
          <p:cNvPicPr>
            <a:picLocks noGrp="1" noChangeAspect="1"/>
          </p:cNvPicPr>
          <p:nvPr>
            <p:ph sz="half" idx="1"/>
          </p:nvPr>
        </p:nvPicPr>
        <p:blipFill>
          <a:blip r:embed="rId2"/>
          <a:stretch>
            <a:fillRect/>
          </a:stretch>
        </p:blipFill>
        <p:spPr>
          <a:xfrm>
            <a:off x="0" y="314739"/>
            <a:ext cx="7056299" cy="6228522"/>
          </a:xfrm>
          <a:prstGeom prst="rect">
            <a:avLst/>
          </a:prstGeom>
        </p:spPr>
      </p:pic>
      <p:sp>
        <p:nvSpPr>
          <p:cNvPr id="5" name="Content Placeholder 4">
            <a:extLst>
              <a:ext uri="{FF2B5EF4-FFF2-40B4-BE49-F238E27FC236}">
                <a16:creationId xmlns:a16="http://schemas.microsoft.com/office/drawing/2014/main" id="{7C722324-B8B0-44F9-8D16-7724D25464D9}"/>
              </a:ext>
            </a:extLst>
          </p:cNvPr>
          <p:cNvSpPr>
            <a:spLocks noGrp="1"/>
          </p:cNvSpPr>
          <p:nvPr>
            <p:ph sz="half" idx="2"/>
          </p:nvPr>
        </p:nvSpPr>
        <p:spPr>
          <a:xfrm>
            <a:off x="7235686" y="92764"/>
            <a:ext cx="4770784" cy="6334539"/>
          </a:xfrm>
        </p:spPr>
        <p:txBody>
          <a:bodyPr>
            <a:normAutofit/>
          </a:bodyPr>
          <a:lstStyle/>
          <a:p>
            <a:r>
              <a:rPr lang="en-US" sz="4400" dirty="0"/>
              <a:t>Daniel 11</a:t>
            </a:r>
            <a:r>
              <a:rPr lang="en-US" sz="4400" b="1" i="0" baseline="30000" dirty="0">
                <a:solidFill>
                  <a:srgbClr val="000000"/>
                </a:solidFill>
                <a:effectLst/>
                <a:latin typeface="system-ui"/>
              </a:rPr>
              <a:t>44 </a:t>
            </a:r>
            <a:r>
              <a:rPr lang="en-US" sz="4400" b="0" i="0" dirty="0">
                <a:solidFill>
                  <a:srgbClr val="000000"/>
                </a:solidFill>
                <a:effectLst/>
                <a:latin typeface="system-ui"/>
              </a:rPr>
              <a:t>But tidings out of the east and out of the north shall trouble him: therefore he shall go forth with great fury to destroy, and utterly to make away many.</a:t>
            </a:r>
            <a:endParaRPr lang="en-US" sz="4400" dirty="0"/>
          </a:p>
        </p:txBody>
      </p:sp>
    </p:spTree>
    <p:extLst>
      <p:ext uri="{BB962C8B-B14F-4D97-AF65-F5344CB8AC3E}">
        <p14:creationId xmlns:p14="http://schemas.microsoft.com/office/powerpoint/2010/main" val="958535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16718D-B335-4B86-9743-425334F9574A}"/>
              </a:ext>
            </a:extLst>
          </p:cNvPr>
          <p:cNvSpPr>
            <a:spLocks noGrp="1"/>
          </p:cNvSpPr>
          <p:nvPr>
            <p:ph idx="1"/>
          </p:nvPr>
        </p:nvSpPr>
        <p:spPr>
          <a:xfrm>
            <a:off x="1" y="198782"/>
            <a:ext cx="12099234" cy="6480313"/>
          </a:xfrm>
        </p:spPr>
        <p:txBody>
          <a:bodyPr>
            <a:normAutofit/>
          </a:bodyPr>
          <a:lstStyle/>
          <a:p>
            <a:pPr marL="0" indent="0" algn="ctr">
              <a:buNone/>
            </a:pPr>
            <a:r>
              <a:rPr lang="en-US" sz="4800" b="1" baseline="30000" dirty="0"/>
              <a:t>13 </a:t>
            </a:r>
            <a:r>
              <a:rPr lang="en-US" sz="4800" dirty="0"/>
              <a:t>And I saw </a:t>
            </a:r>
            <a:r>
              <a:rPr lang="en-US" sz="4800" u="sng" dirty="0"/>
              <a:t>three unclean spirits </a:t>
            </a:r>
            <a:r>
              <a:rPr lang="en-US" sz="4800" dirty="0"/>
              <a:t>like frogs come out of the </a:t>
            </a:r>
            <a:r>
              <a:rPr lang="en-US" sz="4800" u="sng" dirty="0"/>
              <a:t>mouth </a:t>
            </a:r>
            <a:r>
              <a:rPr lang="en-US" sz="4800" dirty="0"/>
              <a:t>of the </a:t>
            </a:r>
            <a:r>
              <a:rPr lang="en-US" sz="4800" u="sng" dirty="0"/>
              <a:t>dragon</a:t>
            </a:r>
            <a:r>
              <a:rPr lang="en-US" sz="4800" dirty="0"/>
              <a:t>, and out of the </a:t>
            </a:r>
            <a:r>
              <a:rPr lang="en-US" sz="4800" u="sng" dirty="0"/>
              <a:t>mouth</a:t>
            </a:r>
            <a:r>
              <a:rPr lang="en-US" sz="4800" dirty="0"/>
              <a:t> of the </a:t>
            </a:r>
            <a:r>
              <a:rPr lang="en-US" sz="4800" u="sng" dirty="0"/>
              <a:t>beast</a:t>
            </a:r>
            <a:r>
              <a:rPr lang="en-US" sz="4800" dirty="0"/>
              <a:t>, and out of the </a:t>
            </a:r>
            <a:r>
              <a:rPr lang="en-US" sz="4800" u="sng" dirty="0"/>
              <a:t>mouth </a:t>
            </a:r>
            <a:r>
              <a:rPr lang="en-US" sz="4800" dirty="0"/>
              <a:t>of the false prophet.</a:t>
            </a:r>
          </a:p>
          <a:p>
            <a:pPr marL="0" indent="0" algn="ctr">
              <a:buNone/>
            </a:pPr>
            <a:r>
              <a:rPr lang="en-US" sz="4800" b="1" baseline="30000" dirty="0"/>
              <a:t>14 </a:t>
            </a:r>
            <a:r>
              <a:rPr lang="en-US" sz="4800" dirty="0"/>
              <a:t>For they are the spirits of devils, working miracles, which go forth unto the kings of the earth and of the whole world, to gather them to the battle of that great day of God Almighty.</a:t>
            </a:r>
          </a:p>
          <a:p>
            <a:pPr marL="0" indent="0" algn="ctr">
              <a:buNone/>
            </a:pPr>
            <a:endParaRPr lang="en-US" sz="4800" dirty="0"/>
          </a:p>
          <a:p>
            <a:endParaRPr lang="en-US" dirty="0"/>
          </a:p>
        </p:txBody>
      </p:sp>
    </p:spTree>
    <p:extLst>
      <p:ext uri="{BB962C8B-B14F-4D97-AF65-F5344CB8AC3E}">
        <p14:creationId xmlns:p14="http://schemas.microsoft.com/office/powerpoint/2010/main" val="773500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28C6-3BB0-48DC-BFBB-E376FAFB91CD}"/>
              </a:ext>
            </a:extLst>
          </p:cNvPr>
          <p:cNvSpPr>
            <a:spLocks noGrp="1"/>
          </p:cNvSpPr>
          <p:nvPr>
            <p:ph type="title"/>
          </p:nvPr>
        </p:nvSpPr>
        <p:spPr/>
        <p:txBody>
          <a:bodyPr/>
          <a:lstStyle/>
          <a:p>
            <a:r>
              <a:rPr lang="en-US" dirty="0"/>
              <a:t>Application: Need a foundation of truth </a:t>
            </a:r>
          </a:p>
        </p:txBody>
      </p:sp>
      <p:sp>
        <p:nvSpPr>
          <p:cNvPr id="3" name="Content Placeholder 2">
            <a:extLst>
              <a:ext uri="{FF2B5EF4-FFF2-40B4-BE49-F238E27FC236}">
                <a16:creationId xmlns:a16="http://schemas.microsoft.com/office/drawing/2014/main" id="{B5DAC51D-92C9-4178-8340-257F8D7D680C}"/>
              </a:ext>
            </a:extLst>
          </p:cNvPr>
          <p:cNvSpPr>
            <a:spLocks noGrp="1"/>
          </p:cNvSpPr>
          <p:nvPr>
            <p:ph idx="1"/>
          </p:nvPr>
        </p:nvSpPr>
        <p:spPr/>
        <p:txBody>
          <a:bodyPr>
            <a:normAutofit/>
          </a:bodyPr>
          <a:lstStyle/>
          <a:p>
            <a:r>
              <a:rPr lang="en-US" sz="6000" dirty="0"/>
              <a:t>John 17</a:t>
            </a:r>
            <a:r>
              <a:rPr lang="en-US" sz="6000" b="1" i="0" baseline="30000" dirty="0">
                <a:solidFill>
                  <a:srgbClr val="000000"/>
                </a:solidFill>
                <a:effectLst/>
                <a:latin typeface="system-ui"/>
              </a:rPr>
              <a:t>17 </a:t>
            </a:r>
            <a:r>
              <a:rPr lang="en-US" sz="6000" b="0" i="0" dirty="0">
                <a:solidFill>
                  <a:srgbClr val="000000"/>
                </a:solidFill>
                <a:effectLst/>
                <a:latin typeface="system-ui"/>
              </a:rPr>
              <a:t>Sanctify them through thy truth: thy word is truth.</a:t>
            </a:r>
            <a:endParaRPr lang="en-US" sz="6000" dirty="0"/>
          </a:p>
        </p:txBody>
      </p:sp>
    </p:spTree>
    <p:extLst>
      <p:ext uri="{BB962C8B-B14F-4D97-AF65-F5344CB8AC3E}">
        <p14:creationId xmlns:p14="http://schemas.microsoft.com/office/powerpoint/2010/main" val="2180506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62B84-7E23-45A3-88B7-FC7DC191C22A}"/>
              </a:ext>
            </a:extLst>
          </p:cNvPr>
          <p:cNvSpPr>
            <a:spLocks noGrp="1"/>
          </p:cNvSpPr>
          <p:nvPr>
            <p:ph type="title"/>
          </p:nvPr>
        </p:nvSpPr>
        <p:spPr/>
        <p:txBody>
          <a:bodyPr/>
          <a:lstStyle/>
          <a:p>
            <a:r>
              <a:rPr lang="en-US" dirty="0"/>
              <a:t>Thief – Application – “Be Ready”</a:t>
            </a:r>
          </a:p>
        </p:txBody>
      </p:sp>
      <p:sp>
        <p:nvSpPr>
          <p:cNvPr id="3" name="Content Placeholder 2">
            <a:extLst>
              <a:ext uri="{FF2B5EF4-FFF2-40B4-BE49-F238E27FC236}">
                <a16:creationId xmlns:a16="http://schemas.microsoft.com/office/drawing/2014/main" id="{26C78E5F-8CF0-41F4-96CF-26FAD2482A25}"/>
              </a:ext>
            </a:extLst>
          </p:cNvPr>
          <p:cNvSpPr>
            <a:spLocks noGrp="1"/>
          </p:cNvSpPr>
          <p:nvPr>
            <p:ph idx="1"/>
          </p:nvPr>
        </p:nvSpPr>
        <p:spPr>
          <a:xfrm>
            <a:off x="0" y="1690688"/>
            <a:ext cx="12191999" cy="5167312"/>
          </a:xfrm>
        </p:spPr>
        <p:txBody>
          <a:bodyPr>
            <a:normAutofit/>
          </a:bodyPr>
          <a:lstStyle/>
          <a:p>
            <a:r>
              <a:rPr lang="en-US" sz="4400" b="1" i="0" baseline="30000" dirty="0">
                <a:solidFill>
                  <a:srgbClr val="000000"/>
                </a:solidFill>
                <a:effectLst/>
                <a:latin typeface="system-ui"/>
              </a:rPr>
              <a:t>15 </a:t>
            </a:r>
            <a:r>
              <a:rPr lang="en-US" sz="4400" b="0" i="0" dirty="0">
                <a:solidFill>
                  <a:srgbClr val="000000"/>
                </a:solidFill>
                <a:effectLst/>
                <a:latin typeface="system-ui"/>
              </a:rPr>
              <a:t>Behold, I come as a thief. Blessed is he that </a:t>
            </a:r>
            <a:r>
              <a:rPr lang="en-US" sz="4400" b="0" i="0" dirty="0" err="1">
                <a:solidFill>
                  <a:srgbClr val="000000"/>
                </a:solidFill>
                <a:effectLst/>
                <a:latin typeface="system-ui"/>
              </a:rPr>
              <a:t>watcheth</a:t>
            </a:r>
            <a:r>
              <a:rPr lang="en-US" sz="4400" b="0" i="0" dirty="0">
                <a:solidFill>
                  <a:srgbClr val="000000"/>
                </a:solidFill>
                <a:effectLst/>
                <a:latin typeface="system-ui"/>
              </a:rPr>
              <a:t>, and </a:t>
            </a:r>
            <a:r>
              <a:rPr lang="en-US" sz="4400" b="0" i="0" dirty="0" err="1">
                <a:solidFill>
                  <a:srgbClr val="000000"/>
                </a:solidFill>
                <a:effectLst/>
                <a:latin typeface="system-ui"/>
              </a:rPr>
              <a:t>keepeth</a:t>
            </a:r>
            <a:r>
              <a:rPr lang="en-US" sz="4400" b="0" i="0" dirty="0">
                <a:solidFill>
                  <a:srgbClr val="000000"/>
                </a:solidFill>
                <a:effectLst/>
                <a:latin typeface="system-ui"/>
              </a:rPr>
              <a:t> his garments, lest he walk naked, and they see his shame.</a:t>
            </a:r>
          </a:p>
          <a:p>
            <a:endParaRPr lang="en-US" sz="4400" b="0" i="0" dirty="0">
              <a:solidFill>
                <a:srgbClr val="000000"/>
              </a:solidFill>
              <a:effectLst/>
              <a:latin typeface="system-ui"/>
            </a:endParaRPr>
          </a:p>
          <a:p>
            <a:r>
              <a:rPr lang="en-US" sz="4400" u="sng" dirty="0">
                <a:solidFill>
                  <a:srgbClr val="000000"/>
                </a:solidFill>
                <a:latin typeface="system-ui"/>
              </a:rPr>
              <a:t>Tell me how to be ready: </a:t>
            </a:r>
            <a:r>
              <a:rPr lang="en-US" sz="4400" dirty="0">
                <a:solidFill>
                  <a:srgbClr val="000000"/>
                </a:solidFill>
                <a:latin typeface="system-ui"/>
              </a:rPr>
              <a:t>Clothed with Salvation, Devoted to Disciplines, Alert and awake (IThess5:6), Looking (Titus 2:13), Faithful.</a:t>
            </a:r>
            <a:endParaRPr lang="en-US" sz="4400" dirty="0"/>
          </a:p>
        </p:txBody>
      </p:sp>
    </p:spTree>
    <p:extLst>
      <p:ext uri="{BB962C8B-B14F-4D97-AF65-F5344CB8AC3E}">
        <p14:creationId xmlns:p14="http://schemas.microsoft.com/office/powerpoint/2010/main" val="3691499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1EC3F-8CA4-4C55-B35D-740474FE66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9AC51B-1ABD-4BE5-A6EF-663523AA6455}"/>
              </a:ext>
            </a:extLst>
          </p:cNvPr>
          <p:cNvSpPr>
            <a:spLocks noGrp="1"/>
          </p:cNvSpPr>
          <p:nvPr>
            <p:ph idx="1"/>
          </p:nvPr>
        </p:nvSpPr>
        <p:spPr/>
        <p:txBody>
          <a:bodyPr>
            <a:normAutofit lnSpcReduction="10000"/>
          </a:bodyPr>
          <a:lstStyle/>
          <a:p>
            <a:pPr algn="l"/>
            <a:r>
              <a:rPr lang="en-US" sz="4400" b="1" i="0" baseline="30000" dirty="0">
                <a:solidFill>
                  <a:srgbClr val="000000"/>
                </a:solidFill>
                <a:effectLst/>
                <a:latin typeface="system-ui"/>
              </a:rPr>
              <a:t>16 </a:t>
            </a:r>
            <a:r>
              <a:rPr lang="en-US" sz="4400" b="0" i="0" dirty="0">
                <a:solidFill>
                  <a:srgbClr val="000000"/>
                </a:solidFill>
                <a:effectLst/>
                <a:latin typeface="system-ui"/>
              </a:rPr>
              <a:t>And he gathered them together into a place called in the Hebrew tongue </a:t>
            </a:r>
            <a:r>
              <a:rPr lang="en-US" sz="4400" b="0" i="0" u="sng" dirty="0">
                <a:solidFill>
                  <a:srgbClr val="000000"/>
                </a:solidFill>
                <a:effectLst/>
                <a:latin typeface="system-ui"/>
              </a:rPr>
              <a:t>Armageddon.</a:t>
            </a:r>
          </a:p>
          <a:p>
            <a:pPr algn="l"/>
            <a:r>
              <a:rPr lang="en-US" sz="4400" b="1" i="0" baseline="30000" dirty="0">
                <a:solidFill>
                  <a:srgbClr val="000000"/>
                </a:solidFill>
                <a:effectLst/>
                <a:latin typeface="system-ui"/>
              </a:rPr>
              <a:t>17 </a:t>
            </a:r>
            <a:r>
              <a:rPr lang="en-US" sz="4400" b="0" i="0" dirty="0">
                <a:solidFill>
                  <a:srgbClr val="000000"/>
                </a:solidFill>
                <a:effectLst/>
                <a:latin typeface="system-ui"/>
              </a:rPr>
              <a:t>And the seventh angel poured out his vial into the air; and there came a great voice out of the temple of heaven, from the throne, saying, </a:t>
            </a:r>
            <a:r>
              <a:rPr lang="en-US" sz="4400" b="0" i="0" u="sng" dirty="0">
                <a:solidFill>
                  <a:srgbClr val="000000"/>
                </a:solidFill>
                <a:effectLst/>
                <a:latin typeface="system-ui"/>
              </a:rPr>
              <a:t>It is done.</a:t>
            </a:r>
          </a:p>
          <a:p>
            <a:endParaRPr lang="en-US" dirty="0"/>
          </a:p>
        </p:txBody>
      </p:sp>
    </p:spTree>
    <p:extLst>
      <p:ext uri="{BB962C8B-B14F-4D97-AF65-F5344CB8AC3E}">
        <p14:creationId xmlns:p14="http://schemas.microsoft.com/office/powerpoint/2010/main" val="3226634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1A8A-1029-4750-9016-E175004710D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496382A-325D-4956-ACAE-53A572D57F0D}"/>
              </a:ext>
            </a:extLst>
          </p:cNvPr>
          <p:cNvPicPr>
            <a:picLocks noGrp="1" noChangeAspect="1"/>
          </p:cNvPicPr>
          <p:nvPr>
            <p:ph idx="1"/>
          </p:nvPr>
        </p:nvPicPr>
        <p:blipFill>
          <a:blip r:embed="rId2"/>
          <a:stretch>
            <a:fillRect/>
          </a:stretch>
        </p:blipFill>
        <p:spPr>
          <a:xfrm>
            <a:off x="1537252" y="114307"/>
            <a:ext cx="8825948" cy="6629386"/>
          </a:xfrm>
          <a:prstGeom prst="rect">
            <a:avLst/>
          </a:prstGeom>
        </p:spPr>
      </p:pic>
    </p:spTree>
    <p:extLst>
      <p:ext uri="{BB962C8B-B14F-4D97-AF65-F5344CB8AC3E}">
        <p14:creationId xmlns:p14="http://schemas.microsoft.com/office/powerpoint/2010/main" val="1786870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0B276-B54C-441B-8C19-37C1E5D17517}"/>
              </a:ext>
            </a:extLst>
          </p:cNvPr>
          <p:cNvSpPr>
            <a:spLocks noGrp="1"/>
          </p:cNvSpPr>
          <p:nvPr>
            <p:ph type="title"/>
          </p:nvPr>
        </p:nvSpPr>
        <p:spPr/>
        <p:txBody>
          <a:bodyPr/>
          <a:lstStyle/>
          <a:p>
            <a:r>
              <a:rPr lang="en-US" dirty="0"/>
              <a:t>It is Done (Mountain or a Plain) </a:t>
            </a:r>
          </a:p>
        </p:txBody>
      </p:sp>
      <p:sp>
        <p:nvSpPr>
          <p:cNvPr id="3" name="Content Placeholder 2">
            <a:extLst>
              <a:ext uri="{FF2B5EF4-FFF2-40B4-BE49-F238E27FC236}">
                <a16:creationId xmlns:a16="http://schemas.microsoft.com/office/drawing/2014/main" id="{B55CF35C-75B4-49D7-9673-61DF0ED08937}"/>
              </a:ext>
            </a:extLst>
          </p:cNvPr>
          <p:cNvSpPr>
            <a:spLocks noGrp="1"/>
          </p:cNvSpPr>
          <p:nvPr>
            <p:ph idx="1"/>
          </p:nvPr>
        </p:nvSpPr>
        <p:spPr>
          <a:xfrm>
            <a:off x="291548" y="1690688"/>
            <a:ext cx="11728174" cy="5028163"/>
          </a:xfrm>
        </p:spPr>
        <p:txBody>
          <a:bodyPr>
            <a:normAutofit lnSpcReduction="10000"/>
          </a:bodyPr>
          <a:lstStyle/>
          <a:p>
            <a:pPr algn="l"/>
            <a:r>
              <a:rPr lang="en-US" sz="4000" dirty="0"/>
              <a:t>John 19</a:t>
            </a:r>
            <a:r>
              <a:rPr lang="en-US" sz="4000" b="1" i="0" baseline="30000" dirty="0">
                <a:solidFill>
                  <a:srgbClr val="000000"/>
                </a:solidFill>
                <a:effectLst/>
                <a:latin typeface="system-ui"/>
              </a:rPr>
              <a:t>28 </a:t>
            </a:r>
            <a:r>
              <a:rPr lang="en-US" sz="4000" b="0" i="0" dirty="0">
                <a:solidFill>
                  <a:srgbClr val="000000"/>
                </a:solidFill>
                <a:effectLst/>
                <a:latin typeface="system-ui"/>
              </a:rPr>
              <a:t>After this, Jesus knowing that all things were now accomplished, that the scripture might be fulfilled, saith, I thirst.</a:t>
            </a:r>
          </a:p>
          <a:p>
            <a:pPr algn="l"/>
            <a:r>
              <a:rPr lang="en-US" sz="4000" b="1" i="0" baseline="30000" dirty="0">
                <a:solidFill>
                  <a:srgbClr val="000000"/>
                </a:solidFill>
                <a:effectLst/>
                <a:latin typeface="system-ui"/>
              </a:rPr>
              <a:t>29 </a:t>
            </a:r>
            <a:r>
              <a:rPr lang="en-US" sz="4000" b="0" i="0" dirty="0">
                <a:solidFill>
                  <a:srgbClr val="000000"/>
                </a:solidFill>
                <a:effectLst/>
                <a:latin typeface="system-ui"/>
              </a:rPr>
              <a:t>Now there was set a vessel full of vinegar: and they filled a </a:t>
            </a:r>
            <a:r>
              <a:rPr lang="en-US" sz="4000" b="0" i="0" dirty="0" err="1">
                <a:solidFill>
                  <a:srgbClr val="000000"/>
                </a:solidFill>
                <a:effectLst/>
                <a:latin typeface="system-ui"/>
              </a:rPr>
              <a:t>spunge</a:t>
            </a:r>
            <a:r>
              <a:rPr lang="en-US" sz="4000" b="0" i="0" dirty="0">
                <a:solidFill>
                  <a:srgbClr val="000000"/>
                </a:solidFill>
                <a:effectLst/>
                <a:latin typeface="system-ui"/>
              </a:rPr>
              <a:t> with vinegar, and put it upon hyssop, and put it to his mouth.</a:t>
            </a:r>
          </a:p>
          <a:p>
            <a:pPr algn="l"/>
            <a:r>
              <a:rPr lang="en-US" sz="4000" b="1" i="0" baseline="30000" dirty="0">
                <a:solidFill>
                  <a:srgbClr val="000000"/>
                </a:solidFill>
                <a:effectLst/>
                <a:latin typeface="system-ui"/>
              </a:rPr>
              <a:t>30 </a:t>
            </a:r>
            <a:r>
              <a:rPr lang="en-US" sz="4000" b="0" i="0" dirty="0">
                <a:solidFill>
                  <a:srgbClr val="000000"/>
                </a:solidFill>
                <a:effectLst/>
                <a:latin typeface="system-ui"/>
              </a:rPr>
              <a:t>When Jesus therefore had received the vinegar, he said, It is finished: and he bowed his head, and gave up the ghost.</a:t>
            </a:r>
          </a:p>
          <a:p>
            <a:endParaRPr lang="en-US" dirty="0"/>
          </a:p>
        </p:txBody>
      </p:sp>
    </p:spTree>
    <p:extLst>
      <p:ext uri="{BB962C8B-B14F-4D97-AF65-F5344CB8AC3E}">
        <p14:creationId xmlns:p14="http://schemas.microsoft.com/office/powerpoint/2010/main" val="2936685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C99EB-5C6F-48AC-9EB8-C23380A31A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BFA84E-AF9C-4612-8ECC-9370009657D3}"/>
              </a:ext>
            </a:extLst>
          </p:cNvPr>
          <p:cNvSpPr>
            <a:spLocks noGrp="1"/>
          </p:cNvSpPr>
          <p:nvPr>
            <p:ph idx="1"/>
          </p:nvPr>
        </p:nvSpPr>
        <p:spPr>
          <a:xfrm>
            <a:off x="0" y="145774"/>
            <a:ext cx="12192000" cy="6712226"/>
          </a:xfrm>
        </p:spPr>
        <p:txBody>
          <a:bodyPr>
            <a:normAutofit lnSpcReduction="10000"/>
          </a:bodyPr>
          <a:lstStyle/>
          <a:p>
            <a:pPr algn="l"/>
            <a:r>
              <a:rPr lang="en-US" sz="3600" b="1" i="0" baseline="30000" dirty="0">
                <a:solidFill>
                  <a:srgbClr val="000000"/>
                </a:solidFill>
                <a:effectLst/>
                <a:latin typeface="system-ui"/>
              </a:rPr>
              <a:t>18 </a:t>
            </a:r>
            <a:r>
              <a:rPr lang="en-US" sz="3600" b="0" i="0" dirty="0">
                <a:solidFill>
                  <a:srgbClr val="000000"/>
                </a:solidFill>
                <a:effectLst/>
                <a:latin typeface="system-ui"/>
              </a:rPr>
              <a:t>And there were voices, and thunders, and lightnings; and there was a great earthquake, such as was not since men were upon the earth, so mighty an earthquake, and so great.</a:t>
            </a:r>
          </a:p>
          <a:p>
            <a:pPr algn="l"/>
            <a:r>
              <a:rPr lang="en-US" sz="3600" b="1" i="0" baseline="30000" dirty="0">
                <a:solidFill>
                  <a:srgbClr val="000000"/>
                </a:solidFill>
                <a:effectLst/>
                <a:latin typeface="system-ui"/>
              </a:rPr>
              <a:t>19 </a:t>
            </a:r>
            <a:r>
              <a:rPr lang="en-US" sz="3600" b="0" i="0" dirty="0">
                <a:solidFill>
                  <a:srgbClr val="000000"/>
                </a:solidFill>
                <a:effectLst/>
                <a:latin typeface="system-ui"/>
              </a:rPr>
              <a:t>And the great city was divided into three parts, and the cities of the nations fell: and great Babylon came in remembrance before God, to give unto her the cup of the wine of the fierceness of his wrath.</a:t>
            </a:r>
          </a:p>
          <a:p>
            <a:pPr algn="l"/>
            <a:r>
              <a:rPr lang="en-US" sz="3600" b="1" i="0" baseline="30000" dirty="0">
                <a:solidFill>
                  <a:srgbClr val="000000"/>
                </a:solidFill>
                <a:effectLst/>
                <a:latin typeface="system-ui"/>
              </a:rPr>
              <a:t>20 </a:t>
            </a:r>
            <a:r>
              <a:rPr lang="en-US" sz="3600" b="0" i="0" dirty="0">
                <a:solidFill>
                  <a:srgbClr val="000000"/>
                </a:solidFill>
                <a:effectLst/>
                <a:latin typeface="system-ui"/>
              </a:rPr>
              <a:t>And every island fled away, and the mountains were not found.</a:t>
            </a:r>
          </a:p>
          <a:p>
            <a:pPr algn="l"/>
            <a:r>
              <a:rPr lang="en-US" sz="3600" b="1" i="0" baseline="30000" dirty="0">
                <a:solidFill>
                  <a:srgbClr val="000000"/>
                </a:solidFill>
                <a:effectLst/>
                <a:latin typeface="system-ui"/>
              </a:rPr>
              <a:t>21 </a:t>
            </a:r>
            <a:r>
              <a:rPr lang="en-US" sz="3600" b="0" i="0" dirty="0">
                <a:solidFill>
                  <a:srgbClr val="000000"/>
                </a:solidFill>
                <a:effectLst/>
                <a:latin typeface="system-ui"/>
              </a:rPr>
              <a:t>And there fell upon men a great hail out of heaven, every stone about the weight of a talent: and men blasphemed God because of the plague of the hail; for the plague thereof was exceeding great.</a:t>
            </a:r>
          </a:p>
          <a:p>
            <a:endParaRPr lang="en-US" dirty="0"/>
          </a:p>
        </p:txBody>
      </p:sp>
    </p:spTree>
    <p:extLst>
      <p:ext uri="{BB962C8B-B14F-4D97-AF65-F5344CB8AC3E}">
        <p14:creationId xmlns:p14="http://schemas.microsoft.com/office/powerpoint/2010/main" val="3663872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descr="https://docs.google.com/drawings/u/0/d/sndrPn8_SLuxeqdCykcQ1hA/image?w=664&amp;h=260&amp;rev=222&amp;ac=1&amp;parent=1C7gCSTau20nscs1V6tL0LpcUjx92Y8GTu0wEMjKoFKQ"/>
          <p:cNvSpPr>
            <a:spLocks noChangeAspect="1" noChangeArrowheads="1"/>
          </p:cNvSpPr>
          <p:nvPr/>
        </p:nvSpPr>
        <p:spPr bwMode="auto">
          <a:xfrm>
            <a:off x="138113" y="-960438"/>
            <a:ext cx="6324600" cy="2476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2"/>
          <a:stretch>
            <a:fillRect/>
          </a:stretch>
        </p:blipFill>
        <p:spPr>
          <a:xfrm>
            <a:off x="298201" y="1516063"/>
            <a:ext cx="11813443" cy="3897749"/>
          </a:xfrm>
          <a:prstGeom prst="rect">
            <a:avLst/>
          </a:prstGeom>
        </p:spPr>
      </p:pic>
    </p:spTree>
    <p:extLst>
      <p:ext uri="{BB962C8B-B14F-4D97-AF65-F5344CB8AC3E}">
        <p14:creationId xmlns:p14="http://schemas.microsoft.com/office/powerpoint/2010/main" val="3647923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816"/>
            <a:ext cx="10515600" cy="440574"/>
          </a:xfrm>
        </p:spPr>
        <p:txBody>
          <a:bodyPr>
            <a:normAutofit fontScale="90000"/>
          </a:bodyPr>
          <a:lstStyle/>
          <a:p>
            <a:r>
              <a:rPr lang="en-US" dirty="0"/>
              <a:t>Overview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8027244"/>
              </p:ext>
            </p:extLst>
          </p:nvPr>
        </p:nvGraphicFramePr>
        <p:xfrm>
          <a:off x="3353282" y="515390"/>
          <a:ext cx="5920939" cy="5996656"/>
        </p:xfrm>
        <a:graphic>
          <a:graphicData uri="http://schemas.openxmlformats.org/drawingml/2006/table">
            <a:tbl>
              <a:tblPr firstRow="1" bandRow="1">
                <a:tableStyleId>{5C22544A-7EE6-4342-B048-85BDC9FD1C3A}</a:tableStyleId>
              </a:tblPr>
              <a:tblGrid>
                <a:gridCol w="3113779">
                  <a:extLst>
                    <a:ext uri="{9D8B030D-6E8A-4147-A177-3AD203B41FA5}">
                      <a16:colId xmlns:a16="http://schemas.microsoft.com/office/drawing/2014/main" val="2258374393"/>
                    </a:ext>
                  </a:extLst>
                </a:gridCol>
                <a:gridCol w="2807160">
                  <a:extLst>
                    <a:ext uri="{9D8B030D-6E8A-4147-A177-3AD203B41FA5}">
                      <a16:colId xmlns:a16="http://schemas.microsoft.com/office/drawing/2014/main" val="855839677"/>
                    </a:ext>
                  </a:extLst>
                </a:gridCol>
              </a:tblGrid>
              <a:tr h="749582">
                <a:tc>
                  <a:txBody>
                    <a:bodyPr/>
                    <a:lstStyle/>
                    <a:p>
                      <a:r>
                        <a:rPr lang="en-US" sz="4000" dirty="0"/>
                        <a:t>Event</a:t>
                      </a:r>
                    </a:p>
                  </a:txBody>
                  <a:tcPr/>
                </a:tc>
                <a:tc>
                  <a:txBody>
                    <a:bodyPr/>
                    <a:lstStyle/>
                    <a:p>
                      <a:r>
                        <a:rPr lang="en-US" sz="4000" dirty="0"/>
                        <a:t>Vials</a:t>
                      </a:r>
                    </a:p>
                  </a:txBody>
                  <a:tcPr/>
                </a:tc>
                <a:extLst>
                  <a:ext uri="{0D108BD9-81ED-4DB2-BD59-A6C34878D82A}">
                    <a16:rowId xmlns:a16="http://schemas.microsoft.com/office/drawing/2014/main" val="750453728"/>
                  </a:ext>
                </a:extLst>
              </a:tr>
              <a:tr h="749582">
                <a:tc>
                  <a:txBody>
                    <a:bodyPr/>
                    <a:lstStyle/>
                    <a:p>
                      <a:r>
                        <a:rPr lang="en-US" sz="4000" dirty="0"/>
                        <a:t>Earth</a:t>
                      </a:r>
                    </a:p>
                  </a:txBody>
                  <a:tcPr/>
                </a:tc>
                <a:tc>
                  <a:txBody>
                    <a:bodyPr/>
                    <a:lstStyle/>
                    <a:p>
                      <a:r>
                        <a:rPr lang="en-US" sz="4000" dirty="0"/>
                        <a:t>V 2</a:t>
                      </a:r>
                    </a:p>
                  </a:txBody>
                  <a:tcPr/>
                </a:tc>
                <a:extLst>
                  <a:ext uri="{0D108BD9-81ED-4DB2-BD59-A6C34878D82A}">
                    <a16:rowId xmlns:a16="http://schemas.microsoft.com/office/drawing/2014/main" val="1909216872"/>
                  </a:ext>
                </a:extLst>
              </a:tr>
              <a:tr h="749582">
                <a:tc>
                  <a:txBody>
                    <a:bodyPr/>
                    <a:lstStyle/>
                    <a:p>
                      <a:r>
                        <a:rPr lang="en-US" sz="4000" dirty="0"/>
                        <a:t>Sea</a:t>
                      </a:r>
                    </a:p>
                  </a:txBody>
                  <a:tcPr/>
                </a:tc>
                <a:tc>
                  <a:txBody>
                    <a:bodyPr/>
                    <a:lstStyle/>
                    <a:p>
                      <a:r>
                        <a:rPr lang="en-US" sz="4000" dirty="0"/>
                        <a:t>V 3</a:t>
                      </a:r>
                    </a:p>
                  </a:txBody>
                  <a:tcPr/>
                </a:tc>
                <a:extLst>
                  <a:ext uri="{0D108BD9-81ED-4DB2-BD59-A6C34878D82A}">
                    <a16:rowId xmlns:a16="http://schemas.microsoft.com/office/drawing/2014/main" val="1968319652"/>
                  </a:ext>
                </a:extLst>
              </a:tr>
              <a:tr h="749582">
                <a:tc>
                  <a:txBody>
                    <a:bodyPr/>
                    <a:lstStyle/>
                    <a:p>
                      <a:r>
                        <a:rPr lang="en-US" sz="4000" dirty="0"/>
                        <a:t>Rivers</a:t>
                      </a:r>
                    </a:p>
                  </a:txBody>
                  <a:tcPr/>
                </a:tc>
                <a:tc>
                  <a:txBody>
                    <a:bodyPr/>
                    <a:lstStyle/>
                    <a:p>
                      <a:r>
                        <a:rPr lang="en-US" sz="4000" dirty="0"/>
                        <a:t>V 4</a:t>
                      </a:r>
                    </a:p>
                  </a:txBody>
                  <a:tcPr/>
                </a:tc>
                <a:extLst>
                  <a:ext uri="{0D108BD9-81ED-4DB2-BD59-A6C34878D82A}">
                    <a16:rowId xmlns:a16="http://schemas.microsoft.com/office/drawing/2014/main" val="2342914989"/>
                  </a:ext>
                </a:extLst>
              </a:tr>
              <a:tr h="749582">
                <a:tc>
                  <a:txBody>
                    <a:bodyPr/>
                    <a:lstStyle/>
                    <a:p>
                      <a:r>
                        <a:rPr lang="en-US" sz="4000" dirty="0"/>
                        <a:t>Sun</a:t>
                      </a:r>
                    </a:p>
                  </a:txBody>
                  <a:tcPr/>
                </a:tc>
                <a:tc>
                  <a:txBody>
                    <a:bodyPr/>
                    <a:lstStyle/>
                    <a:p>
                      <a:r>
                        <a:rPr lang="en-US" sz="4000" dirty="0"/>
                        <a:t>V 8 </a:t>
                      </a:r>
                    </a:p>
                  </a:txBody>
                  <a:tcPr/>
                </a:tc>
                <a:extLst>
                  <a:ext uri="{0D108BD9-81ED-4DB2-BD59-A6C34878D82A}">
                    <a16:rowId xmlns:a16="http://schemas.microsoft.com/office/drawing/2014/main" val="1041239301"/>
                  </a:ext>
                </a:extLst>
              </a:tr>
              <a:tr h="749582">
                <a:tc>
                  <a:txBody>
                    <a:bodyPr/>
                    <a:lstStyle/>
                    <a:p>
                      <a:r>
                        <a:rPr lang="en-US" sz="4000" dirty="0"/>
                        <a:t>Darkness</a:t>
                      </a:r>
                    </a:p>
                  </a:txBody>
                  <a:tcPr/>
                </a:tc>
                <a:tc>
                  <a:txBody>
                    <a:bodyPr/>
                    <a:lstStyle/>
                    <a:p>
                      <a:r>
                        <a:rPr lang="en-US" sz="4000" dirty="0"/>
                        <a:t>V 10</a:t>
                      </a:r>
                    </a:p>
                  </a:txBody>
                  <a:tcPr/>
                </a:tc>
                <a:extLst>
                  <a:ext uri="{0D108BD9-81ED-4DB2-BD59-A6C34878D82A}">
                    <a16:rowId xmlns:a16="http://schemas.microsoft.com/office/drawing/2014/main" val="2092668230"/>
                  </a:ext>
                </a:extLst>
              </a:tr>
              <a:tr h="749582">
                <a:tc>
                  <a:txBody>
                    <a:bodyPr/>
                    <a:lstStyle/>
                    <a:p>
                      <a:r>
                        <a:rPr lang="en-US" sz="4000" dirty="0"/>
                        <a:t>Euphrates </a:t>
                      </a:r>
                    </a:p>
                  </a:txBody>
                  <a:tcPr/>
                </a:tc>
                <a:tc>
                  <a:txBody>
                    <a:bodyPr/>
                    <a:lstStyle/>
                    <a:p>
                      <a:r>
                        <a:rPr lang="en-US" sz="4000" dirty="0"/>
                        <a:t>v12</a:t>
                      </a:r>
                    </a:p>
                  </a:txBody>
                  <a:tcPr/>
                </a:tc>
                <a:extLst>
                  <a:ext uri="{0D108BD9-81ED-4DB2-BD59-A6C34878D82A}">
                    <a16:rowId xmlns:a16="http://schemas.microsoft.com/office/drawing/2014/main" val="4060657818"/>
                  </a:ext>
                </a:extLst>
              </a:tr>
              <a:tr h="749582">
                <a:tc>
                  <a:txBody>
                    <a:bodyPr/>
                    <a:lstStyle/>
                    <a:p>
                      <a:r>
                        <a:rPr lang="en-US" sz="4000" dirty="0"/>
                        <a:t>Earthquakes</a:t>
                      </a:r>
                    </a:p>
                  </a:txBody>
                  <a:tcPr/>
                </a:tc>
                <a:tc>
                  <a:txBody>
                    <a:bodyPr/>
                    <a:lstStyle/>
                    <a:p>
                      <a:r>
                        <a:rPr lang="en-US" sz="4000" dirty="0"/>
                        <a:t>V 18</a:t>
                      </a:r>
                    </a:p>
                  </a:txBody>
                  <a:tcPr/>
                </a:tc>
                <a:extLst>
                  <a:ext uri="{0D108BD9-81ED-4DB2-BD59-A6C34878D82A}">
                    <a16:rowId xmlns:a16="http://schemas.microsoft.com/office/drawing/2014/main" val="2657453717"/>
                  </a:ext>
                </a:extLst>
              </a:tr>
            </a:tbl>
          </a:graphicData>
        </a:graphic>
      </p:graphicFrame>
    </p:spTree>
    <p:extLst>
      <p:ext uri="{BB962C8B-B14F-4D97-AF65-F5344CB8AC3E}">
        <p14:creationId xmlns:p14="http://schemas.microsoft.com/office/powerpoint/2010/main" val="359208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0"/>
            <a:ext cx="12111644" cy="6692348"/>
          </a:xfrm>
        </p:spPr>
        <p:txBody>
          <a:bodyPr>
            <a:noAutofit/>
          </a:bodyPr>
          <a:lstStyle/>
          <a:p>
            <a:pPr marL="0" indent="0">
              <a:buNone/>
            </a:pPr>
            <a:r>
              <a:rPr lang="en-US" sz="4000" b="1" dirty="0"/>
              <a:t>16 </a:t>
            </a:r>
            <a:r>
              <a:rPr lang="en-US" sz="4000" dirty="0"/>
              <a:t>And I heard a great voice out of the temple saying to the seven angels, Go your ways, and pour out the vials of the wrath of God upon the earth.</a:t>
            </a:r>
          </a:p>
          <a:p>
            <a:pPr marL="0" indent="0">
              <a:buNone/>
            </a:pPr>
            <a:r>
              <a:rPr lang="en-US" sz="4000" b="1" baseline="30000" dirty="0"/>
              <a:t>2 </a:t>
            </a:r>
            <a:r>
              <a:rPr lang="en-US" sz="4000" dirty="0"/>
              <a:t>And the </a:t>
            </a:r>
            <a:r>
              <a:rPr lang="en-US" sz="4000" u="sng" dirty="0"/>
              <a:t>first went</a:t>
            </a:r>
            <a:r>
              <a:rPr lang="en-US" sz="4000" dirty="0"/>
              <a:t>, and poured out his vial upon the earth; and there fell a noisome and grievous sore upon the men which had the mark of the beast, and upon them which worshipped his image.</a:t>
            </a:r>
            <a:r>
              <a:rPr lang="en-US" sz="4000" b="1" baseline="30000" dirty="0"/>
              <a:t> </a:t>
            </a:r>
          </a:p>
          <a:p>
            <a:pPr marL="0" indent="0">
              <a:buNone/>
            </a:pPr>
            <a:r>
              <a:rPr lang="en-US" sz="4000" b="1" baseline="30000" dirty="0"/>
              <a:t>3 </a:t>
            </a:r>
            <a:r>
              <a:rPr lang="en-US" sz="4000" dirty="0"/>
              <a:t>And the </a:t>
            </a:r>
            <a:r>
              <a:rPr lang="en-US" sz="4000" u="sng" dirty="0"/>
              <a:t>second angel </a:t>
            </a:r>
            <a:r>
              <a:rPr lang="en-US" sz="4000" dirty="0"/>
              <a:t>poured out his vial upon the sea; and it became as the blood of a dead man: and every living soul died in the sea.</a:t>
            </a:r>
            <a:r>
              <a:rPr lang="en-US" sz="4000" b="1" baseline="30000" dirty="0"/>
              <a:t>4 </a:t>
            </a:r>
            <a:r>
              <a:rPr lang="en-US" sz="4000" dirty="0"/>
              <a:t>And </a:t>
            </a:r>
            <a:r>
              <a:rPr lang="en-US" sz="4000" u="sng" dirty="0"/>
              <a:t>the third angel </a:t>
            </a:r>
            <a:r>
              <a:rPr lang="en-US" sz="4000" dirty="0"/>
              <a:t>poured out his vial upon the rivers and fountains of waters; and they became blood.</a:t>
            </a:r>
          </a:p>
          <a:p>
            <a:pPr marL="0" indent="0">
              <a:buNone/>
            </a:pPr>
            <a:endParaRPr lang="en-US" sz="4000" dirty="0"/>
          </a:p>
          <a:p>
            <a:endParaRPr lang="en-US" sz="4000" dirty="0"/>
          </a:p>
        </p:txBody>
      </p:sp>
    </p:spTree>
    <p:extLst>
      <p:ext uri="{BB962C8B-B14F-4D97-AF65-F5344CB8AC3E}">
        <p14:creationId xmlns:p14="http://schemas.microsoft.com/office/powerpoint/2010/main" val="3475725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A7D39-B358-4909-947C-A957D462FF5D}"/>
              </a:ext>
            </a:extLst>
          </p:cNvPr>
          <p:cNvSpPr>
            <a:spLocks noGrp="1"/>
          </p:cNvSpPr>
          <p:nvPr>
            <p:ph type="title"/>
          </p:nvPr>
        </p:nvSpPr>
        <p:spPr>
          <a:xfrm>
            <a:off x="6748670" y="2483814"/>
            <a:ext cx="5443330" cy="1325563"/>
          </a:xfrm>
        </p:spPr>
        <p:txBody>
          <a:bodyPr>
            <a:noAutofit/>
          </a:bodyPr>
          <a:lstStyle/>
          <a:p>
            <a:r>
              <a:rPr lang="en-US" sz="4000" b="0" i="0" dirty="0">
                <a:solidFill>
                  <a:srgbClr val="333333"/>
                </a:solidFill>
                <a:effectLst/>
                <a:latin typeface="Open Sans"/>
              </a:rPr>
              <a:t>The algae linked to red tides contain a toxin that affects the nervous and digestive systems of animals. Red tides are usually accompanied by a massive die-off of fish, as well as the birds and other animals that feed on fish.</a:t>
            </a:r>
            <a:endParaRPr lang="en-US" sz="4000" dirty="0"/>
          </a:p>
        </p:txBody>
      </p:sp>
      <p:pic>
        <p:nvPicPr>
          <p:cNvPr id="4" name="Content Placeholder 3">
            <a:extLst>
              <a:ext uri="{FF2B5EF4-FFF2-40B4-BE49-F238E27FC236}">
                <a16:creationId xmlns:a16="http://schemas.microsoft.com/office/drawing/2014/main" id="{40EA3E74-8050-4B36-8DB1-63BC560E290F}"/>
              </a:ext>
            </a:extLst>
          </p:cNvPr>
          <p:cNvPicPr>
            <a:picLocks noGrp="1" noChangeAspect="1"/>
          </p:cNvPicPr>
          <p:nvPr>
            <p:ph idx="1"/>
          </p:nvPr>
        </p:nvPicPr>
        <p:blipFill>
          <a:blip r:embed="rId2"/>
          <a:stretch>
            <a:fillRect/>
          </a:stretch>
        </p:blipFill>
        <p:spPr>
          <a:xfrm>
            <a:off x="92764" y="0"/>
            <a:ext cx="6003235" cy="3146596"/>
          </a:xfrm>
          <a:prstGeom prst="rect">
            <a:avLst/>
          </a:prstGeom>
        </p:spPr>
      </p:pic>
      <p:pic>
        <p:nvPicPr>
          <p:cNvPr id="5" name="Picture 4">
            <a:extLst>
              <a:ext uri="{FF2B5EF4-FFF2-40B4-BE49-F238E27FC236}">
                <a16:creationId xmlns:a16="http://schemas.microsoft.com/office/drawing/2014/main" id="{DFEDBACC-B2BA-4E16-860E-65D2EFC29DBE}"/>
              </a:ext>
            </a:extLst>
          </p:cNvPr>
          <p:cNvPicPr>
            <a:picLocks noChangeAspect="1"/>
          </p:cNvPicPr>
          <p:nvPr/>
        </p:nvPicPr>
        <p:blipFill>
          <a:blip r:embed="rId3"/>
          <a:stretch>
            <a:fillRect/>
          </a:stretch>
        </p:blipFill>
        <p:spPr>
          <a:xfrm>
            <a:off x="92765" y="3146596"/>
            <a:ext cx="6003235" cy="3711404"/>
          </a:xfrm>
          <a:prstGeom prst="rect">
            <a:avLst/>
          </a:prstGeom>
        </p:spPr>
      </p:pic>
    </p:spTree>
    <p:extLst>
      <p:ext uri="{BB962C8B-B14F-4D97-AF65-F5344CB8AC3E}">
        <p14:creationId xmlns:p14="http://schemas.microsoft.com/office/powerpoint/2010/main" val="1845973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674A2-B10F-4159-9F2B-047391271A3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FE753F4-507B-4FB2-8DC4-A2D0EF4956A1}"/>
              </a:ext>
            </a:extLst>
          </p:cNvPr>
          <p:cNvPicPr>
            <a:picLocks noGrp="1" noChangeAspect="1"/>
          </p:cNvPicPr>
          <p:nvPr>
            <p:ph idx="1"/>
          </p:nvPr>
        </p:nvPicPr>
        <p:blipFill>
          <a:blip r:embed="rId2"/>
          <a:stretch>
            <a:fillRect/>
          </a:stretch>
        </p:blipFill>
        <p:spPr>
          <a:xfrm>
            <a:off x="980660" y="274540"/>
            <a:ext cx="10230679" cy="6308920"/>
          </a:xfrm>
          <a:prstGeom prst="rect">
            <a:avLst/>
          </a:prstGeom>
        </p:spPr>
      </p:pic>
    </p:spTree>
    <p:extLst>
      <p:ext uri="{BB962C8B-B14F-4D97-AF65-F5344CB8AC3E}">
        <p14:creationId xmlns:p14="http://schemas.microsoft.com/office/powerpoint/2010/main" val="3879007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God </a:t>
            </a:r>
          </a:p>
        </p:txBody>
      </p:sp>
      <p:sp>
        <p:nvSpPr>
          <p:cNvPr id="3" name="Content Placeholder 2"/>
          <p:cNvSpPr>
            <a:spLocks noGrp="1"/>
          </p:cNvSpPr>
          <p:nvPr>
            <p:ph idx="1"/>
          </p:nvPr>
        </p:nvSpPr>
        <p:spPr>
          <a:xfrm>
            <a:off x="58189" y="1396538"/>
            <a:ext cx="12133811" cy="5461462"/>
          </a:xfrm>
        </p:spPr>
        <p:txBody>
          <a:bodyPr/>
          <a:lstStyle/>
          <a:p>
            <a:pPr marL="0" indent="0" algn="ctr">
              <a:buNone/>
            </a:pPr>
            <a:r>
              <a:rPr lang="en-US" sz="4000" b="1" baseline="30000" dirty="0"/>
              <a:t>5 </a:t>
            </a:r>
            <a:r>
              <a:rPr lang="en-US" sz="4000" dirty="0"/>
              <a:t>And I heard the angel of the waters say, Thou art righteous, O Lord, which art, and </a:t>
            </a:r>
            <a:r>
              <a:rPr lang="en-US" sz="4000" dirty="0" err="1"/>
              <a:t>wast</a:t>
            </a:r>
            <a:r>
              <a:rPr lang="en-US" sz="4000" dirty="0"/>
              <a:t>, and shalt be, because thou hast judged thus.</a:t>
            </a:r>
          </a:p>
          <a:p>
            <a:pPr marL="0" indent="0" algn="ctr">
              <a:buNone/>
            </a:pPr>
            <a:r>
              <a:rPr lang="en-US" sz="4000" b="1" baseline="30000" dirty="0"/>
              <a:t>6 </a:t>
            </a:r>
            <a:r>
              <a:rPr lang="en-US" sz="4000" dirty="0"/>
              <a:t>For they have shed the blood of saints and prophets, and thou hast given them blood to drink; for they are worthy.</a:t>
            </a:r>
          </a:p>
          <a:p>
            <a:pPr marL="0" indent="0" algn="ctr">
              <a:buNone/>
            </a:pPr>
            <a:r>
              <a:rPr lang="en-US" sz="4000" b="1" baseline="30000" dirty="0"/>
              <a:t>7 </a:t>
            </a:r>
            <a:r>
              <a:rPr lang="en-US" sz="4000" dirty="0"/>
              <a:t>And I heard another out of the altar say, Even so, Lord God Almighty, true and righteous are thy judgments.</a:t>
            </a:r>
          </a:p>
          <a:p>
            <a:endParaRPr lang="en-US" dirty="0"/>
          </a:p>
        </p:txBody>
      </p:sp>
    </p:spTree>
    <p:extLst>
      <p:ext uri="{BB962C8B-B14F-4D97-AF65-F5344CB8AC3E}">
        <p14:creationId xmlns:p14="http://schemas.microsoft.com/office/powerpoint/2010/main" val="912206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92766"/>
            <a:ext cx="12192000" cy="6765234"/>
          </a:xfrm>
        </p:spPr>
        <p:txBody>
          <a:bodyPr>
            <a:normAutofit/>
          </a:bodyPr>
          <a:lstStyle/>
          <a:p>
            <a:pPr marL="0" indent="0" algn="ctr">
              <a:buNone/>
            </a:pPr>
            <a:r>
              <a:rPr lang="en-US" sz="4000" b="1" baseline="30000" dirty="0"/>
              <a:t>8 </a:t>
            </a:r>
            <a:r>
              <a:rPr lang="en-US" sz="4000" dirty="0"/>
              <a:t>And the </a:t>
            </a:r>
            <a:r>
              <a:rPr lang="en-US" sz="4000" u="sng" dirty="0"/>
              <a:t>fourth</a:t>
            </a:r>
            <a:r>
              <a:rPr lang="en-US" sz="4000" dirty="0"/>
              <a:t> angel poured out his vial upon the sun; and power was given unto him to scorch men with fire.</a:t>
            </a:r>
          </a:p>
          <a:p>
            <a:pPr marL="0" indent="0" algn="ctr">
              <a:buNone/>
            </a:pPr>
            <a:r>
              <a:rPr lang="en-US" sz="4000" b="1" baseline="30000" dirty="0"/>
              <a:t>9 </a:t>
            </a:r>
            <a:r>
              <a:rPr lang="en-US" sz="4000" dirty="0"/>
              <a:t>And men were scorched with great heat, and blasphemed the name of God, which hath power over these plagues: and </a:t>
            </a:r>
            <a:r>
              <a:rPr lang="en-US" sz="4000" u="sng" dirty="0"/>
              <a:t>they repented </a:t>
            </a:r>
            <a:r>
              <a:rPr lang="en-US" sz="4000" dirty="0"/>
              <a:t>not to give him glory.</a:t>
            </a:r>
          </a:p>
          <a:p>
            <a:pPr marL="0" indent="0" algn="ctr">
              <a:buNone/>
            </a:pPr>
            <a:r>
              <a:rPr lang="en-US" sz="4000" b="1" baseline="30000" dirty="0"/>
              <a:t>10 </a:t>
            </a:r>
            <a:r>
              <a:rPr lang="en-US" sz="4000" dirty="0"/>
              <a:t>And the fifth angel poured out his vial upon the seat of the beast; and his kingdom was </a:t>
            </a:r>
            <a:r>
              <a:rPr lang="en-US" sz="4000" u="sng" dirty="0"/>
              <a:t>full of darkness</a:t>
            </a:r>
            <a:r>
              <a:rPr lang="en-US" sz="4000" dirty="0"/>
              <a:t>; and they gnawed their tongues for pain,</a:t>
            </a:r>
          </a:p>
          <a:p>
            <a:pPr marL="0" indent="0" algn="ctr">
              <a:buNone/>
            </a:pPr>
            <a:r>
              <a:rPr lang="en-US" sz="4000" b="1" baseline="30000" dirty="0"/>
              <a:t>11 </a:t>
            </a:r>
            <a:r>
              <a:rPr lang="en-US" sz="4000" dirty="0"/>
              <a:t>And blasphemed the God of heaven because of their pains and their sores, and </a:t>
            </a:r>
            <a:r>
              <a:rPr lang="en-US" sz="4000" u="sng" dirty="0"/>
              <a:t>repented not </a:t>
            </a:r>
            <a:r>
              <a:rPr lang="en-US" sz="4000" dirty="0"/>
              <a:t>of their deeds.</a:t>
            </a:r>
          </a:p>
          <a:p>
            <a:pPr marL="0" indent="0" algn="ctr">
              <a:buNone/>
            </a:pPr>
            <a:endParaRPr lang="en-US" sz="4000" dirty="0"/>
          </a:p>
          <a:p>
            <a:pPr algn="ctr"/>
            <a:endParaRPr lang="en-US" sz="4000" dirty="0"/>
          </a:p>
        </p:txBody>
      </p:sp>
    </p:spTree>
    <p:extLst>
      <p:ext uri="{BB962C8B-B14F-4D97-AF65-F5344CB8AC3E}">
        <p14:creationId xmlns:p14="http://schemas.microsoft.com/office/powerpoint/2010/main" val="1707720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97835" cy="615536"/>
          </a:xfrm>
        </p:spPr>
        <p:txBody>
          <a:bodyPr>
            <a:normAutofit fontScale="90000"/>
          </a:bodyPr>
          <a:lstStyle/>
          <a:p>
            <a:r>
              <a:rPr lang="en-US" dirty="0"/>
              <a:t>6</a:t>
            </a:r>
            <a:r>
              <a:rPr lang="en-US" baseline="30000" dirty="0"/>
              <a:t>th</a:t>
            </a:r>
            <a:endParaRPr lang="en-US" dirty="0"/>
          </a:p>
        </p:txBody>
      </p:sp>
      <p:sp>
        <p:nvSpPr>
          <p:cNvPr id="3" name="Content Placeholder 2"/>
          <p:cNvSpPr>
            <a:spLocks noGrp="1"/>
          </p:cNvSpPr>
          <p:nvPr>
            <p:ph idx="1"/>
          </p:nvPr>
        </p:nvSpPr>
        <p:spPr>
          <a:xfrm>
            <a:off x="0" y="1192696"/>
            <a:ext cx="6095999" cy="5665303"/>
          </a:xfrm>
        </p:spPr>
        <p:txBody>
          <a:bodyPr>
            <a:normAutofit/>
          </a:bodyPr>
          <a:lstStyle/>
          <a:p>
            <a:pPr marL="0" indent="0" algn="ctr">
              <a:buNone/>
            </a:pPr>
            <a:r>
              <a:rPr lang="en-US" sz="4000" b="1" baseline="30000" dirty="0"/>
              <a:t>12 </a:t>
            </a:r>
            <a:r>
              <a:rPr lang="en-US" sz="4000" dirty="0"/>
              <a:t>And the sixth angel poured out his vial upon the great river Euphrates; and the water thereof was dried up, that the </a:t>
            </a:r>
            <a:r>
              <a:rPr lang="en-US" sz="4000" u="sng" dirty="0"/>
              <a:t>way of the kings of the east </a:t>
            </a:r>
            <a:r>
              <a:rPr lang="en-US" sz="4000" dirty="0"/>
              <a:t>might be prepared.</a:t>
            </a:r>
          </a:p>
        </p:txBody>
      </p:sp>
      <p:pic>
        <p:nvPicPr>
          <p:cNvPr id="4" name="Picture 3">
            <a:extLst>
              <a:ext uri="{FF2B5EF4-FFF2-40B4-BE49-F238E27FC236}">
                <a16:creationId xmlns:a16="http://schemas.microsoft.com/office/drawing/2014/main" id="{2D86073D-C3A1-46DE-85A5-BD556472A4AE}"/>
              </a:ext>
            </a:extLst>
          </p:cNvPr>
          <p:cNvPicPr>
            <a:picLocks noChangeAspect="1"/>
          </p:cNvPicPr>
          <p:nvPr/>
        </p:nvPicPr>
        <p:blipFill>
          <a:blip r:embed="rId2"/>
          <a:stretch>
            <a:fillRect/>
          </a:stretch>
        </p:blipFill>
        <p:spPr>
          <a:xfrm>
            <a:off x="5972590" y="811419"/>
            <a:ext cx="6033994" cy="5237507"/>
          </a:xfrm>
          <a:prstGeom prst="rect">
            <a:avLst/>
          </a:prstGeom>
        </p:spPr>
      </p:pic>
    </p:spTree>
    <p:extLst>
      <p:ext uri="{BB962C8B-B14F-4D97-AF65-F5344CB8AC3E}">
        <p14:creationId xmlns:p14="http://schemas.microsoft.com/office/powerpoint/2010/main" val="3577079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998</Words>
  <Application>Microsoft Office PowerPoint</Application>
  <PresentationFormat>Widescreen</PresentationFormat>
  <Paragraphs>55</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Open Sans</vt:lpstr>
      <vt:lpstr>system-ui</vt:lpstr>
      <vt:lpstr>Office Theme</vt:lpstr>
      <vt:lpstr>The Great Chapter</vt:lpstr>
      <vt:lpstr>PowerPoint Presentation</vt:lpstr>
      <vt:lpstr>Overview</vt:lpstr>
      <vt:lpstr>PowerPoint Presentation</vt:lpstr>
      <vt:lpstr>The algae linked to red tides contain a toxin that affects the nervous and digestive systems of animals. Red tides are usually accompanied by a massive die-off of fish, as well as the birds and other animals that feed on fish.</vt:lpstr>
      <vt:lpstr>PowerPoint Presentation</vt:lpstr>
      <vt:lpstr>Who is God </vt:lpstr>
      <vt:lpstr>PowerPoint Presentation</vt:lpstr>
      <vt:lpstr>6th</vt:lpstr>
      <vt:lpstr>Gen 2: 10 - 14</vt:lpstr>
      <vt:lpstr>Application: God is faithful (Gen 15:18)   </vt:lpstr>
      <vt:lpstr>PowerPoint Presentation</vt:lpstr>
      <vt:lpstr>PowerPoint Presentation</vt:lpstr>
      <vt:lpstr>Application: Need a foundation of truth </vt:lpstr>
      <vt:lpstr>Thief – Application – “Be Ready”</vt:lpstr>
      <vt:lpstr>PowerPoint Presentation</vt:lpstr>
      <vt:lpstr>PowerPoint Presentation</vt:lpstr>
      <vt:lpstr>It is Done (Mountain or a Plain) </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Chapter</dc:title>
  <dc:creator>Tommy J. McAmis</dc:creator>
  <cp:lastModifiedBy>TJ</cp:lastModifiedBy>
  <cp:revision>19</cp:revision>
  <dcterms:created xsi:type="dcterms:W3CDTF">2020-10-06T18:15:29Z</dcterms:created>
  <dcterms:modified xsi:type="dcterms:W3CDTF">2020-10-28T22:34:44Z</dcterms:modified>
</cp:coreProperties>
</file>