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58" r:id="rId5"/>
    <p:sldId id="257"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5D4EE0-8E33-41C0-8651-A79EEB361060}"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3822291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5D4EE0-8E33-41C0-8651-A79EEB361060}"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62250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5D4EE0-8E33-41C0-8651-A79EEB361060}"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1356012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5D4EE0-8E33-41C0-8651-A79EEB361060}"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370877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5D4EE0-8E33-41C0-8651-A79EEB361060}"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190074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5D4EE0-8E33-41C0-8651-A79EEB361060}"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56371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5D4EE0-8E33-41C0-8651-A79EEB361060}" type="datetimeFigureOut">
              <a:rPr lang="en-US" smtClean="0"/>
              <a:t>10/6/2020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189741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5D4EE0-8E33-41C0-8651-A79EEB361060}" type="datetimeFigureOut">
              <a:rPr lang="en-US" smtClean="0"/>
              <a:t>10/6/2020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322107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D4EE0-8E33-41C0-8651-A79EEB361060}" type="datetimeFigureOut">
              <a:rPr lang="en-US" smtClean="0"/>
              <a:t>10/6/2020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414850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D4EE0-8E33-41C0-8651-A79EEB361060}"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867920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D4EE0-8E33-41C0-8651-A79EEB361060}"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F1547-E5BA-4EBE-B05C-A23BD9AB7357}" type="slidenum">
              <a:rPr lang="en-US" smtClean="0"/>
              <a:t>‹#›</a:t>
            </a:fld>
            <a:endParaRPr lang="en-US"/>
          </a:p>
        </p:txBody>
      </p:sp>
    </p:spTree>
    <p:extLst>
      <p:ext uri="{BB962C8B-B14F-4D97-AF65-F5344CB8AC3E}">
        <p14:creationId xmlns:p14="http://schemas.microsoft.com/office/powerpoint/2010/main" val="3721590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5D4EE0-8E33-41C0-8651-A79EEB361060}" type="datetimeFigureOut">
              <a:rPr lang="en-US" smtClean="0"/>
              <a:t>10/6/2020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F1547-E5BA-4EBE-B05C-A23BD9AB7357}" type="slidenum">
              <a:rPr lang="en-US" smtClean="0"/>
              <a:t>‹#›</a:t>
            </a:fld>
            <a:endParaRPr lang="en-US"/>
          </a:p>
        </p:txBody>
      </p:sp>
    </p:spTree>
    <p:extLst>
      <p:ext uri="{BB962C8B-B14F-4D97-AF65-F5344CB8AC3E}">
        <p14:creationId xmlns:p14="http://schemas.microsoft.com/office/powerpoint/2010/main" val="1093733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Great Chapter</a:t>
            </a:r>
            <a:endParaRPr lang="en-US" dirty="0"/>
          </a:p>
        </p:txBody>
      </p:sp>
      <p:sp>
        <p:nvSpPr>
          <p:cNvPr id="3" name="Subtitle 2"/>
          <p:cNvSpPr>
            <a:spLocks noGrp="1"/>
          </p:cNvSpPr>
          <p:nvPr>
            <p:ph type="subTitle" idx="1"/>
          </p:nvPr>
        </p:nvSpPr>
        <p:spPr/>
        <p:txBody>
          <a:bodyPr/>
          <a:lstStyle/>
          <a:p>
            <a:r>
              <a:rPr lang="en-US" dirty="0" smtClean="0"/>
              <a:t>Revelation 16 </a:t>
            </a:r>
            <a:endParaRPr lang="en-US" dirty="0"/>
          </a:p>
        </p:txBody>
      </p:sp>
    </p:spTree>
    <p:extLst>
      <p:ext uri="{BB962C8B-B14F-4D97-AF65-F5344CB8AC3E}">
        <p14:creationId xmlns:p14="http://schemas.microsoft.com/office/powerpoint/2010/main" val="3022945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5th</a:t>
            </a:r>
            <a:endParaRPr lang="en-US" dirty="0"/>
          </a:p>
        </p:txBody>
      </p:sp>
      <p:sp>
        <p:nvSpPr>
          <p:cNvPr id="3" name="Content Placeholder 2"/>
          <p:cNvSpPr>
            <a:spLocks noGrp="1"/>
          </p:cNvSpPr>
          <p:nvPr>
            <p:ph idx="1"/>
          </p:nvPr>
        </p:nvSpPr>
        <p:spPr>
          <a:xfrm>
            <a:off x="0" y="1354974"/>
            <a:ext cx="12192000" cy="5503025"/>
          </a:xfrm>
        </p:spPr>
        <p:txBody>
          <a:bodyPr>
            <a:normAutofit/>
          </a:bodyPr>
          <a:lstStyle/>
          <a:p>
            <a:pPr marL="0" indent="0" algn="ctr">
              <a:buNone/>
            </a:pPr>
            <a:r>
              <a:rPr lang="en-US" sz="4000" b="1" baseline="30000" dirty="0"/>
              <a:t>10 </a:t>
            </a:r>
            <a:r>
              <a:rPr lang="en-US" sz="4000" dirty="0"/>
              <a:t>And the fifth angel poured out his vial upon the seat of the beast; and his kingdom was full of darkness; and they gnawed their tongues for pain,</a:t>
            </a:r>
          </a:p>
          <a:p>
            <a:pPr marL="0" indent="0" algn="ctr">
              <a:buNone/>
            </a:pPr>
            <a:r>
              <a:rPr lang="en-US" sz="4000" b="1" baseline="30000" dirty="0"/>
              <a:t>11 </a:t>
            </a:r>
            <a:r>
              <a:rPr lang="en-US" sz="4000" dirty="0"/>
              <a:t>And blasphemed the God of heaven because of their pains and their sores, and repented not of their deeds.</a:t>
            </a:r>
          </a:p>
          <a:p>
            <a:r>
              <a:rPr lang="en-US" sz="4000" dirty="0" smtClean="0"/>
              <a:t>Seat (Rev. 11: 1-2, Dan 9:27)</a:t>
            </a:r>
          </a:p>
          <a:p>
            <a:r>
              <a:rPr lang="en-US" sz="4000" dirty="0" smtClean="0"/>
              <a:t>Exodus 10: 21 - 23</a:t>
            </a:r>
            <a:endParaRPr lang="en-US" sz="4000" dirty="0"/>
          </a:p>
        </p:txBody>
      </p:sp>
    </p:spTree>
    <p:extLst>
      <p:ext uri="{BB962C8B-B14F-4D97-AF65-F5344CB8AC3E}">
        <p14:creationId xmlns:p14="http://schemas.microsoft.com/office/powerpoint/2010/main" val="935412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r>
              <a:rPr lang="en-US" baseline="30000" dirty="0" smtClean="0"/>
              <a:t>th</a:t>
            </a:r>
            <a:r>
              <a:rPr lang="en-US" dirty="0" smtClean="0"/>
              <a:t> (2 Chronicles 18: 18 – 22)</a:t>
            </a:r>
            <a:endParaRPr lang="en-US" dirty="0"/>
          </a:p>
        </p:txBody>
      </p:sp>
      <p:sp>
        <p:nvSpPr>
          <p:cNvPr id="3" name="Content Placeholder 2"/>
          <p:cNvSpPr>
            <a:spLocks noGrp="1"/>
          </p:cNvSpPr>
          <p:nvPr>
            <p:ph idx="1"/>
          </p:nvPr>
        </p:nvSpPr>
        <p:spPr>
          <a:xfrm>
            <a:off x="1" y="1825624"/>
            <a:ext cx="12192000" cy="5032375"/>
          </a:xfrm>
        </p:spPr>
        <p:txBody>
          <a:bodyPr>
            <a:normAutofit fontScale="92500"/>
          </a:bodyPr>
          <a:lstStyle/>
          <a:p>
            <a:pPr marL="0" indent="0" algn="ctr">
              <a:buNone/>
            </a:pPr>
            <a:r>
              <a:rPr lang="en-US" sz="4000" b="1" baseline="30000" dirty="0"/>
              <a:t>12 </a:t>
            </a:r>
            <a:r>
              <a:rPr lang="en-US" sz="4000" dirty="0"/>
              <a:t>And the sixth angel poured out his vial upon the great river Euphrates; and the water thereof was dried up, that the way of the kings of the east might be prepared.</a:t>
            </a:r>
          </a:p>
          <a:p>
            <a:pPr marL="0" indent="0" algn="ctr">
              <a:buNone/>
            </a:pPr>
            <a:r>
              <a:rPr lang="en-US" sz="4000" b="1" baseline="30000" dirty="0"/>
              <a:t>13 </a:t>
            </a:r>
            <a:r>
              <a:rPr lang="en-US" sz="4000" dirty="0"/>
              <a:t>And I saw three unclean spirits like frogs come out of the mouth of the dragon, and out of the mouth of the beast, and out of the mouth of the false prophet.</a:t>
            </a:r>
          </a:p>
          <a:p>
            <a:pPr marL="0" indent="0" algn="ctr">
              <a:buNone/>
            </a:pPr>
            <a:r>
              <a:rPr lang="en-US" sz="4000" b="1" baseline="30000" dirty="0"/>
              <a:t>14 </a:t>
            </a:r>
            <a:r>
              <a:rPr lang="en-US" sz="4000" dirty="0"/>
              <a:t>For they are the spirits of devils, working miracles, which go forth unto the kings of the earth and of the whole world, to gather them to the battle of that great day of God Almighty.</a:t>
            </a:r>
          </a:p>
          <a:p>
            <a:endParaRPr lang="en-US" dirty="0"/>
          </a:p>
        </p:txBody>
      </p:sp>
    </p:spTree>
    <p:extLst>
      <p:ext uri="{BB962C8B-B14F-4D97-AF65-F5344CB8AC3E}">
        <p14:creationId xmlns:p14="http://schemas.microsoft.com/office/powerpoint/2010/main" val="3577079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937343" y="365125"/>
            <a:ext cx="10317313" cy="6442754"/>
          </a:xfrm>
          <a:prstGeom prst="rect">
            <a:avLst/>
          </a:prstGeom>
        </p:spPr>
      </p:pic>
    </p:spTree>
    <p:extLst>
      <p:ext uri="{BB962C8B-B14F-4D97-AF65-F5344CB8AC3E}">
        <p14:creationId xmlns:p14="http://schemas.microsoft.com/office/powerpoint/2010/main" val="206420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14376" y="548640"/>
            <a:ext cx="11847391" cy="5917609"/>
          </a:xfrm>
          <a:prstGeom prst="rect">
            <a:avLst/>
          </a:prstGeom>
        </p:spPr>
      </p:pic>
    </p:spTree>
    <p:extLst>
      <p:ext uri="{BB962C8B-B14F-4D97-AF65-F5344CB8AC3E}">
        <p14:creationId xmlns:p14="http://schemas.microsoft.com/office/powerpoint/2010/main" val="400132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816"/>
            <a:ext cx="10515600" cy="440574"/>
          </a:xfrm>
        </p:spPr>
        <p:txBody>
          <a:bodyPr>
            <a:normAutofit fontScale="90000"/>
          </a:bodyPr>
          <a:lstStyle/>
          <a:p>
            <a:r>
              <a:rPr lang="en-US" dirty="0" smtClean="0"/>
              <a:t>Background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1203042"/>
              </p:ext>
            </p:extLst>
          </p:nvPr>
        </p:nvGraphicFramePr>
        <p:xfrm>
          <a:off x="133004" y="720032"/>
          <a:ext cx="11804072" cy="5996656"/>
        </p:xfrm>
        <a:graphic>
          <a:graphicData uri="http://schemas.openxmlformats.org/drawingml/2006/table">
            <a:tbl>
              <a:tblPr firstRow="1" bandRow="1">
                <a:tableStyleId>{5C22544A-7EE6-4342-B048-85BDC9FD1C3A}</a:tableStyleId>
              </a:tblPr>
              <a:tblGrid>
                <a:gridCol w="3127535">
                  <a:extLst>
                    <a:ext uri="{9D8B030D-6E8A-4147-A177-3AD203B41FA5}">
                      <a16:colId xmlns:a16="http://schemas.microsoft.com/office/drawing/2014/main" val="2258374393"/>
                    </a:ext>
                  </a:extLst>
                </a:gridCol>
                <a:gridCol w="5869377">
                  <a:extLst>
                    <a:ext uri="{9D8B030D-6E8A-4147-A177-3AD203B41FA5}">
                      <a16:colId xmlns:a16="http://schemas.microsoft.com/office/drawing/2014/main" val="3274182728"/>
                    </a:ext>
                  </a:extLst>
                </a:gridCol>
                <a:gridCol w="2807160">
                  <a:extLst>
                    <a:ext uri="{9D8B030D-6E8A-4147-A177-3AD203B41FA5}">
                      <a16:colId xmlns:a16="http://schemas.microsoft.com/office/drawing/2014/main" val="855839677"/>
                    </a:ext>
                  </a:extLst>
                </a:gridCol>
              </a:tblGrid>
              <a:tr h="749582">
                <a:tc>
                  <a:txBody>
                    <a:bodyPr/>
                    <a:lstStyle/>
                    <a:p>
                      <a:r>
                        <a:rPr lang="en-US" sz="4000" dirty="0" smtClean="0"/>
                        <a:t>Event</a:t>
                      </a:r>
                      <a:endParaRPr lang="en-US" sz="4000" dirty="0"/>
                    </a:p>
                  </a:txBody>
                  <a:tcPr/>
                </a:tc>
                <a:tc>
                  <a:txBody>
                    <a:bodyPr/>
                    <a:lstStyle/>
                    <a:p>
                      <a:r>
                        <a:rPr lang="en-US" sz="4000" dirty="0" smtClean="0"/>
                        <a:t>Trumpets</a:t>
                      </a:r>
                      <a:endParaRPr lang="en-US" sz="4000" dirty="0"/>
                    </a:p>
                  </a:txBody>
                  <a:tcPr/>
                </a:tc>
                <a:tc>
                  <a:txBody>
                    <a:bodyPr/>
                    <a:lstStyle/>
                    <a:p>
                      <a:r>
                        <a:rPr lang="en-US" sz="4000" dirty="0" smtClean="0"/>
                        <a:t>Vials</a:t>
                      </a:r>
                      <a:endParaRPr lang="en-US" sz="4000" dirty="0"/>
                    </a:p>
                  </a:txBody>
                  <a:tcPr/>
                </a:tc>
                <a:extLst>
                  <a:ext uri="{0D108BD9-81ED-4DB2-BD59-A6C34878D82A}">
                    <a16:rowId xmlns:a16="http://schemas.microsoft.com/office/drawing/2014/main" val="750453728"/>
                  </a:ext>
                </a:extLst>
              </a:tr>
              <a:tr h="749582">
                <a:tc>
                  <a:txBody>
                    <a:bodyPr/>
                    <a:lstStyle/>
                    <a:p>
                      <a:r>
                        <a:rPr lang="en-US" sz="4000" dirty="0" smtClean="0"/>
                        <a:t>Earth</a:t>
                      </a:r>
                      <a:endParaRPr lang="en-US" sz="4000" dirty="0"/>
                    </a:p>
                  </a:txBody>
                  <a:tcPr/>
                </a:tc>
                <a:tc>
                  <a:txBody>
                    <a:bodyPr/>
                    <a:lstStyle/>
                    <a:p>
                      <a:r>
                        <a:rPr lang="en-US" sz="4000" baseline="0" dirty="0" smtClean="0"/>
                        <a:t> 8:7 (fire and blood)</a:t>
                      </a:r>
                      <a:endParaRPr lang="en-US" sz="4000" dirty="0"/>
                    </a:p>
                  </a:txBody>
                  <a:tcPr/>
                </a:tc>
                <a:tc>
                  <a:txBody>
                    <a:bodyPr/>
                    <a:lstStyle/>
                    <a:p>
                      <a:r>
                        <a:rPr lang="en-US" sz="4000" dirty="0" smtClean="0"/>
                        <a:t>V 2</a:t>
                      </a:r>
                      <a:endParaRPr lang="en-US" sz="4000" dirty="0"/>
                    </a:p>
                  </a:txBody>
                  <a:tcPr/>
                </a:tc>
                <a:extLst>
                  <a:ext uri="{0D108BD9-81ED-4DB2-BD59-A6C34878D82A}">
                    <a16:rowId xmlns:a16="http://schemas.microsoft.com/office/drawing/2014/main" val="1909216872"/>
                  </a:ext>
                </a:extLst>
              </a:tr>
              <a:tr h="749582">
                <a:tc>
                  <a:txBody>
                    <a:bodyPr/>
                    <a:lstStyle/>
                    <a:p>
                      <a:r>
                        <a:rPr lang="en-US" sz="4000" dirty="0" smtClean="0"/>
                        <a:t>Sea</a:t>
                      </a:r>
                      <a:endParaRPr lang="en-US" sz="4000" dirty="0"/>
                    </a:p>
                  </a:txBody>
                  <a:tcPr/>
                </a:tc>
                <a:tc>
                  <a:txBody>
                    <a:bodyPr/>
                    <a:lstStyle/>
                    <a:p>
                      <a:r>
                        <a:rPr lang="en-US" sz="4000" dirty="0" smtClean="0"/>
                        <a:t> 8:8 (</a:t>
                      </a:r>
                      <a:r>
                        <a:rPr lang="en-US" sz="4000" dirty="0" err="1" smtClean="0"/>
                        <a:t>Mtn</a:t>
                      </a:r>
                      <a:r>
                        <a:rPr lang="en-US" sz="4000" baseline="0" dirty="0" smtClean="0"/>
                        <a:t> into Sea) </a:t>
                      </a:r>
                      <a:endParaRPr lang="en-US" sz="4000" dirty="0"/>
                    </a:p>
                  </a:txBody>
                  <a:tcPr/>
                </a:tc>
                <a:tc>
                  <a:txBody>
                    <a:bodyPr/>
                    <a:lstStyle/>
                    <a:p>
                      <a:r>
                        <a:rPr lang="en-US" sz="4000" dirty="0" smtClean="0"/>
                        <a:t>V 3</a:t>
                      </a:r>
                      <a:endParaRPr lang="en-US" sz="4000" dirty="0"/>
                    </a:p>
                  </a:txBody>
                  <a:tcPr/>
                </a:tc>
                <a:extLst>
                  <a:ext uri="{0D108BD9-81ED-4DB2-BD59-A6C34878D82A}">
                    <a16:rowId xmlns:a16="http://schemas.microsoft.com/office/drawing/2014/main" val="1968319652"/>
                  </a:ext>
                </a:extLst>
              </a:tr>
              <a:tr h="749582">
                <a:tc>
                  <a:txBody>
                    <a:bodyPr/>
                    <a:lstStyle/>
                    <a:p>
                      <a:r>
                        <a:rPr lang="en-US" sz="4000" dirty="0" smtClean="0"/>
                        <a:t>Rivers</a:t>
                      </a:r>
                      <a:endParaRPr lang="en-US" sz="4000" dirty="0"/>
                    </a:p>
                  </a:txBody>
                  <a:tcPr/>
                </a:tc>
                <a:tc>
                  <a:txBody>
                    <a:bodyPr/>
                    <a:lstStyle/>
                    <a:p>
                      <a:r>
                        <a:rPr lang="en-US" sz="4000" dirty="0" smtClean="0"/>
                        <a:t>8:10 (Star Wormwood)</a:t>
                      </a:r>
                      <a:endParaRPr lang="en-US" sz="4000" dirty="0"/>
                    </a:p>
                  </a:txBody>
                  <a:tcPr/>
                </a:tc>
                <a:tc>
                  <a:txBody>
                    <a:bodyPr/>
                    <a:lstStyle/>
                    <a:p>
                      <a:r>
                        <a:rPr lang="en-US" sz="4000" dirty="0" smtClean="0"/>
                        <a:t>V 4</a:t>
                      </a:r>
                      <a:endParaRPr lang="en-US" sz="4000" dirty="0"/>
                    </a:p>
                  </a:txBody>
                  <a:tcPr/>
                </a:tc>
                <a:extLst>
                  <a:ext uri="{0D108BD9-81ED-4DB2-BD59-A6C34878D82A}">
                    <a16:rowId xmlns:a16="http://schemas.microsoft.com/office/drawing/2014/main" val="2342914989"/>
                  </a:ext>
                </a:extLst>
              </a:tr>
              <a:tr h="749582">
                <a:tc>
                  <a:txBody>
                    <a:bodyPr/>
                    <a:lstStyle/>
                    <a:p>
                      <a:r>
                        <a:rPr lang="en-US" sz="4000" dirty="0" smtClean="0"/>
                        <a:t>Sun</a:t>
                      </a:r>
                      <a:endParaRPr lang="en-US" sz="4000" dirty="0"/>
                    </a:p>
                  </a:txBody>
                  <a:tcPr/>
                </a:tc>
                <a:tc>
                  <a:txBody>
                    <a:bodyPr/>
                    <a:lstStyle/>
                    <a:p>
                      <a:r>
                        <a:rPr lang="en-US" sz="4000" dirty="0" smtClean="0"/>
                        <a:t>8:12 (Sun darkened)</a:t>
                      </a:r>
                      <a:endParaRPr lang="en-US" sz="4000" dirty="0"/>
                    </a:p>
                  </a:txBody>
                  <a:tcPr/>
                </a:tc>
                <a:tc>
                  <a:txBody>
                    <a:bodyPr/>
                    <a:lstStyle/>
                    <a:p>
                      <a:r>
                        <a:rPr lang="en-US" sz="4000" dirty="0" smtClean="0"/>
                        <a:t>V 8 </a:t>
                      </a:r>
                      <a:endParaRPr lang="en-US" sz="4000" dirty="0"/>
                    </a:p>
                  </a:txBody>
                  <a:tcPr/>
                </a:tc>
                <a:extLst>
                  <a:ext uri="{0D108BD9-81ED-4DB2-BD59-A6C34878D82A}">
                    <a16:rowId xmlns:a16="http://schemas.microsoft.com/office/drawing/2014/main" val="1041239301"/>
                  </a:ext>
                </a:extLst>
              </a:tr>
              <a:tr h="749582">
                <a:tc>
                  <a:txBody>
                    <a:bodyPr/>
                    <a:lstStyle/>
                    <a:p>
                      <a:r>
                        <a:rPr lang="en-US" sz="4000" dirty="0" smtClean="0"/>
                        <a:t>Darkness</a:t>
                      </a:r>
                      <a:endParaRPr lang="en-US" sz="4000" dirty="0"/>
                    </a:p>
                  </a:txBody>
                  <a:tcPr/>
                </a:tc>
                <a:tc>
                  <a:txBody>
                    <a:bodyPr/>
                    <a:lstStyle/>
                    <a:p>
                      <a:r>
                        <a:rPr lang="en-US" sz="4000" dirty="0" smtClean="0"/>
                        <a:t>9:2 (smoke from pit)</a:t>
                      </a:r>
                      <a:endParaRPr lang="en-US" sz="4000" dirty="0"/>
                    </a:p>
                  </a:txBody>
                  <a:tcPr/>
                </a:tc>
                <a:tc>
                  <a:txBody>
                    <a:bodyPr/>
                    <a:lstStyle/>
                    <a:p>
                      <a:r>
                        <a:rPr lang="en-US" sz="4000" dirty="0" smtClean="0"/>
                        <a:t>V 10</a:t>
                      </a:r>
                      <a:endParaRPr lang="en-US" sz="4000" dirty="0"/>
                    </a:p>
                  </a:txBody>
                  <a:tcPr/>
                </a:tc>
                <a:extLst>
                  <a:ext uri="{0D108BD9-81ED-4DB2-BD59-A6C34878D82A}">
                    <a16:rowId xmlns:a16="http://schemas.microsoft.com/office/drawing/2014/main" val="2092668230"/>
                  </a:ext>
                </a:extLst>
              </a:tr>
              <a:tr h="749582">
                <a:tc>
                  <a:txBody>
                    <a:bodyPr/>
                    <a:lstStyle/>
                    <a:p>
                      <a:r>
                        <a:rPr lang="en-US" sz="4000" dirty="0" smtClean="0"/>
                        <a:t>Euphrates </a:t>
                      </a:r>
                      <a:endParaRPr lang="en-US" sz="4000" dirty="0"/>
                    </a:p>
                  </a:txBody>
                  <a:tcPr/>
                </a:tc>
                <a:tc>
                  <a:txBody>
                    <a:bodyPr/>
                    <a:lstStyle/>
                    <a:p>
                      <a:r>
                        <a:rPr lang="en-US" sz="4000" dirty="0" smtClean="0"/>
                        <a:t>9:14 (bound angels)</a:t>
                      </a:r>
                      <a:endParaRPr lang="en-US" sz="4000" dirty="0"/>
                    </a:p>
                  </a:txBody>
                  <a:tcPr/>
                </a:tc>
                <a:tc>
                  <a:txBody>
                    <a:bodyPr/>
                    <a:lstStyle/>
                    <a:p>
                      <a:r>
                        <a:rPr lang="en-US" sz="4000" dirty="0" smtClean="0"/>
                        <a:t>v12</a:t>
                      </a:r>
                      <a:endParaRPr lang="en-US" sz="4000" dirty="0"/>
                    </a:p>
                  </a:txBody>
                  <a:tcPr/>
                </a:tc>
                <a:extLst>
                  <a:ext uri="{0D108BD9-81ED-4DB2-BD59-A6C34878D82A}">
                    <a16:rowId xmlns:a16="http://schemas.microsoft.com/office/drawing/2014/main" val="4060657818"/>
                  </a:ext>
                </a:extLst>
              </a:tr>
              <a:tr h="749582">
                <a:tc>
                  <a:txBody>
                    <a:bodyPr/>
                    <a:lstStyle/>
                    <a:p>
                      <a:r>
                        <a:rPr lang="en-US" sz="4000" dirty="0" smtClean="0"/>
                        <a:t>Earthquakes</a:t>
                      </a:r>
                      <a:endParaRPr lang="en-US" sz="4000" dirty="0"/>
                    </a:p>
                  </a:txBody>
                  <a:tcPr/>
                </a:tc>
                <a:tc>
                  <a:txBody>
                    <a:bodyPr/>
                    <a:lstStyle/>
                    <a:p>
                      <a:r>
                        <a:rPr lang="en-US" sz="4000" dirty="0" smtClean="0"/>
                        <a:t>11:13 (2</a:t>
                      </a:r>
                      <a:r>
                        <a:rPr lang="en-US" sz="4000" baseline="0" dirty="0" smtClean="0"/>
                        <a:t> Witnesses die)</a:t>
                      </a:r>
                      <a:endParaRPr lang="en-US" sz="4000" dirty="0"/>
                    </a:p>
                  </a:txBody>
                  <a:tcPr/>
                </a:tc>
                <a:tc>
                  <a:txBody>
                    <a:bodyPr/>
                    <a:lstStyle/>
                    <a:p>
                      <a:r>
                        <a:rPr lang="en-US" sz="4000" dirty="0" smtClean="0"/>
                        <a:t>V 18</a:t>
                      </a:r>
                      <a:endParaRPr lang="en-US" sz="4000" dirty="0"/>
                    </a:p>
                  </a:txBody>
                  <a:tcPr/>
                </a:tc>
                <a:extLst>
                  <a:ext uri="{0D108BD9-81ED-4DB2-BD59-A6C34878D82A}">
                    <a16:rowId xmlns:a16="http://schemas.microsoft.com/office/drawing/2014/main" val="2657453717"/>
                  </a:ext>
                </a:extLst>
              </a:tr>
            </a:tbl>
          </a:graphicData>
        </a:graphic>
      </p:graphicFrame>
    </p:spTree>
    <p:extLst>
      <p:ext uri="{BB962C8B-B14F-4D97-AF65-F5344CB8AC3E}">
        <p14:creationId xmlns:p14="http://schemas.microsoft.com/office/powerpoint/2010/main" val="3592080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Where, What, Who </a:t>
            </a:r>
            <a:endParaRPr lang="en-US" dirty="0"/>
          </a:p>
        </p:txBody>
      </p:sp>
      <p:sp>
        <p:nvSpPr>
          <p:cNvPr id="3" name="Content Placeholder 2"/>
          <p:cNvSpPr>
            <a:spLocks noGrp="1"/>
          </p:cNvSpPr>
          <p:nvPr>
            <p:ph idx="1"/>
          </p:nvPr>
        </p:nvSpPr>
        <p:spPr>
          <a:xfrm>
            <a:off x="0" y="1512916"/>
            <a:ext cx="12111644" cy="5128953"/>
          </a:xfrm>
        </p:spPr>
        <p:txBody>
          <a:bodyPr>
            <a:noAutofit/>
          </a:bodyPr>
          <a:lstStyle/>
          <a:p>
            <a:pPr marL="0" indent="0">
              <a:buNone/>
            </a:pPr>
            <a:r>
              <a:rPr lang="en-US" sz="4000" b="1" dirty="0"/>
              <a:t>16 </a:t>
            </a:r>
            <a:r>
              <a:rPr lang="en-US" sz="4000" dirty="0"/>
              <a:t>And I heard a great voice out of the temple saying to the seven angels, Go your ways, and pour out the vials of the wrath of God upon the earth.</a:t>
            </a:r>
          </a:p>
          <a:p>
            <a:pPr marL="0" indent="0">
              <a:buNone/>
            </a:pPr>
            <a:r>
              <a:rPr lang="en-US" sz="4000" b="1" baseline="30000" dirty="0"/>
              <a:t>2 </a:t>
            </a:r>
            <a:r>
              <a:rPr lang="en-US" sz="4000" dirty="0"/>
              <a:t>And the first went, and poured out his vial upon the earth; and there fell a noisome and grievous sore upon the men which had the mark of the beast, and upon them which worshipped his image</a:t>
            </a:r>
            <a:r>
              <a:rPr lang="en-US" sz="4000" dirty="0" smtClean="0"/>
              <a:t>.</a:t>
            </a:r>
          </a:p>
          <a:p>
            <a:pPr marL="0" indent="0">
              <a:buNone/>
            </a:pPr>
            <a:r>
              <a:rPr lang="en-US" sz="4000" dirty="0" smtClean="0"/>
              <a:t>Exodus 9: 8 - 12</a:t>
            </a:r>
            <a:endParaRPr lang="en-US" sz="4000" dirty="0"/>
          </a:p>
          <a:p>
            <a:endParaRPr lang="en-US" sz="4000" dirty="0"/>
          </a:p>
        </p:txBody>
      </p:sp>
    </p:spTree>
    <p:extLst>
      <p:ext uri="{BB962C8B-B14F-4D97-AF65-F5344CB8AC3E}">
        <p14:creationId xmlns:p14="http://schemas.microsoft.com/office/powerpoint/2010/main" val="347572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8" descr="https://docs.google.com/drawings/u/0/d/sndrPn8_SLuxeqdCykcQ1hA/image?w=664&amp;h=260&amp;rev=222&amp;ac=1&amp;parent=1C7gCSTau20nscs1V6tL0LpcUjx92Y8GTu0wEMjKoFKQ"/>
          <p:cNvSpPr>
            <a:spLocks noChangeAspect="1" noChangeArrowheads="1"/>
          </p:cNvSpPr>
          <p:nvPr/>
        </p:nvSpPr>
        <p:spPr bwMode="auto">
          <a:xfrm>
            <a:off x="138113" y="-960438"/>
            <a:ext cx="6324600" cy="2476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2"/>
          <a:stretch>
            <a:fillRect/>
          </a:stretch>
        </p:blipFill>
        <p:spPr>
          <a:xfrm>
            <a:off x="298201" y="1516063"/>
            <a:ext cx="11813443" cy="3897749"/>
          </a:xfrm>
          <a:prstGeom prst="rect">
            <a:avLst/>
          </a:prstGeom>
        </p:spPr>
      </p:pic>
    </p:spTree>
    <p:extLst>
      <p:ext uri="{BB962C8B-B14F-4D97-AF65-F5344CB8AC3E}">
        <p14:creationId xmlns:p14="http://schemas.microsoft.com/office/powerpoint/2010/main" val="3647923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and 3</a:t>
            </a:r>
            <a:r>
              <a:rPr lang="en-US" baseline="30000" dirty="0" smtClean="0"/>
              <a:t>rd</a:t>
            </a:r>
            <a:r>
              <a:rPr lang="en-US" dirty="0" smtClean="0"/>
              <a:t> – Where, What, Who</a:t>
            </a:r>
            <a:endParaRPr lang="en-US" dirty="0"/>
          </a:p>
        </p:txBody>
      </p:sp>
      <p:sp>
        <p:nvSpPr>
          <p:cNvPr id="3" name="Content Placeholder 2"/>
          <p:cNvSpPr>
            <a:spLocks noGrp="1"/>
          </p:cNvSpPr>
          <p:nvPr>
            <p:ph idx="1"/>
          </p:nvPr>
        </p:nvSpPr>
        <p:spPr>
          <a:xfrm>
            <a:off x="108065" y="1825624"/>
            <a:ext cx="12083935" cy="5032375"/>
          </a:xfrm>
        </p:spPr>
        <p:txBody>
          <a:bodyPr/>
          <a:lstStyle/>
          <a:p>
            <a:pPr marL="0" indent="0" algn="ctr">
              <a:buNone/>
            </a:pPr>
            <a:r>
              <a:rPr lang="en-US" sz="4000" b="1" baseline="30000" dirty="0"/>
              <a:t>3 </a:t>
            </a:r>
            <a:r>
              <a:rPr lang="en-US" sz="4000" dirty="0"/>
              <a:t>And the second angel poured out his vial upon the sea; and it became as the blood of a dead man: and every living soul died in the sea.</a:t>
            </a:r>
          </a:p>
          <a:p>
            <a:pPr marL="0" indent="0" algn="ctr">
              <a:buNone/>
            </a:pPr>
            <a:r>
              <a:rPr lang="en-US" sz="4000" b="1" baseline="30000" dirty="0"/>
              <a:t>4 </a:t>
            </a:r>
            <a:r>
              <a:rPr lang="en-US" sz="4000" dirty="0"/>
              <a:t>And the third angel poured out his vial upon the rivers and fountains of waters; and they became blood.</a:t>
            </a:r>
          </a:p>
          <a:p>
            <a:endParaRPr lang="en-US" dirty="0"/>
          </a:p>
          <a:p>
            <a:r>
              <a:rPr lang="en-US" sz="4000" dirty="0" smtClean="0"/>
              <a:t>Exodus 7:19-25</a:t>
            </a:r>
            <a:endParaRPr lang="en-US" sz="4000" dirty="0"/>
          </a:p>
        </p:txBody>
      </p:sp>
    </p:spTree>
    <p:extLst>
      <p:ext uri="{BB962C8B-B14F-4D97-AF65-F5344CB8AC3E}">
        <p14:creationId xmlns:p14="http://schemas.microsoft.com/office/powerpoint/2010/main" val="406697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God </a:t>
            </a:r>
            <a:endParaRPr lang="en-US" dirty="0"/>
          </a:p>
        </p:txBody>
      </p:sp>
      <p:sp>
        <p:nvSpPr>
          <p:cNvPr id="3" name="Content Placeholder 2"/>
          <p:cNvSpPr>
            <a:spLocks noGrp="1"/>
          </p:cNvSpPr>
          <p:nvPr>
            <p:ph idx="1"/>
          </p:nvPr>
        </p:nvSpPr>
        <p:spPr>
          <a:xfrm>
            <a:off x="58189" y="1396538"/>
            <a:ext cx="12133811" cy="5461462"/>
          </a:xfrm>
        </p:spPr>
        <p:txBody>
          <a:bodyPr/>
          <a:lstStyle/>
          <a:p>
            <a:pPr marL="0" indent="0" algn="ctr">
              <a:buNone/>
            </a:pPr>
            <a:r>
              <a:rPr lang="en-US" sz="4000" b="1" baseline="30000" dirty="0"/>
              <a:t>5 </a:t>
            </a:r>
            <a:r>
              <a:rPr lang="en-US" sz="4000" dirty="0"/>
              <a:t>And I heard the angel of the waters say, Thou art righteous, O Lord, which art, and </a:t>
            </a:r>
            <a:r>
              <a:rPr lang="en-US" sz="4000" dirty="0" err="1"/>
              <a:t>wast</a:t>
            </a:r>
            <a:r>
              <a:rPr lang="en-US" sz="4000" dirty="0"/>
              <a:t>, and shalt be, because thou hast judged thus.</a:t>
            </a:r>
          </a:p>
          <a:p>
            <a:pPr marL="0" indent="0" algn="ctr">
              <a:buNone/>
            </a:pPr>
            <a:r>
              <a:rPr lang="en-US" sz="4000" b="1" baseline="30000" dirty="0"/>
              <a:t>6 </a:t>
            </a:r>
            <a:r>
              <a:rPr lang="en-US" sz="4000" dirty="0"/>
              <a:t>For they have shed the blood of saints and prophets, and thou hast given them blood to drink; for they are worthy.</a:t>
            </a:r>
          </a:p>
          <a:p>
            <a:pPr marL="0" indent="0" algn="ctr">
              <a:buNone/>
            </a:pPr>
            <a:r>
              <a:rPr lang="en-US" sz="4000" b="1" baseline="30000" dirty="0"/>
              <a:t>7 </a:t>
            </a:r>
            <a:r>
              <a:rPr lang="en-US" sz="4000" dirty="0"/>
              <a:t>And I heard another out of the altar say, Even so, Lord God Almighty, true and righteous are thy judgments.</a:t>
            </a:r>
          </a:p>
          <a:p>
            <a:endParaRPr lang="en-US" dirty="0"/>
          </a:p>
        </p:txBody>
      </p:sp>
    </p:spTree>
    <p:extLst>
      <p:ext uri="{BB962C8B-B14F-4D97-AF65-F5344CB8AC3E}">
        <p14:creationId xmlns:p14="http://schemas.microsoft.com/office/powerpoint/2010/main" val="912206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a:t>
            </a:r>
            <a:r>
              <a:rPr lang="en-US" baseline="30000" dirty="0" smtClean="0"/>
              <a:t>th</a:t>
            </a:r>
            <a:r>
              <a:rPr lang="en-US" dirty="0" smtClean="0"/>
              <a:t> </a:t>
            </a:r>
            <a:endParaRPr lang="en-US" dirty="0"/>
          </a:p>
        </p:txBody>
      </p:sp>
      <p:sp>
        <p:nvSpPr>
          <p:cNvPr id="3" name="Content Placeholder 2"/>
          <p:cNvSpPr>
            <a:spLocks noGrp="1"/>
          </p:cNvSpPr>
          <p:nvPr>
            <p:ph idx="1"/>
          </p:nvPr>
        </p:nvSpPr>
        <p:spPr>
          <a:xfrm>
            <a:off x="0" y="1825624"/>
            <a:ext cx="12192000" cy="5032375"/>
          </a:xfrm>
        </p:spPr>
        <p:txBody>
          <a:bodyPr>
            <a:normAutofit/>
          </a:bodyPr>
          <a:lstStyle/>
          <a:p>
            <a:pPr marL="0" indent="0" algn="ctr">
              <a:buNone/>
            </a:pPr>
            <a:r>
              <a:rPr lang="en-US" sz="4000" b="1" baseline="30000" dirty="0"/>
              <a:t>8 </a:t>
            </a:r>
            <a:r>
              <a:rPr lang="en-US" sz="4000" dirty="0"/>
              <a:t>And the fourth angel poured out his vial upon the sun; and power was given unto him to scorch men with fire.</a:t>
            </a:r>
          </a:p>
          <a:p>
            <a:pPr marL="0" indent="0" algn="ctr">
              <a:buNone/>
            </a:pPr>
            <a:r>
              <a:rPr lang="en-US" sz="4000" b="1" baseline="30000" dirty="0"/>
              <a:t>9 </a:t>
            </a:r>
            <a:r>
              <a:rPr lang="en-US" sz="4000" dirty="0"/>
              <a:t>And men were scorched with great heat, and blasphemed the name of God, which hath power over these plagues: and they repented not to give him glory.</a:t>
            </a:r>
          </a:p>
          <a:p>
            <a:pPr algn="ctr"/>
            <a:endParaRPr lang="en-US" sz="4000" dirty="0" smtClean="0"/>
          </a:p>
          <a:p>
            <a:r>
              <a:rPr lang="en-US" sz="4000" dirty="0" smtClean="0"/>
              <a:t>“Be careful not to let hearts get hardened!”</a:t>
            </a:r>
            <a:endParaRPr lang="en-US" sz="4000" dirty="0"/>
          </a:p>
        </p:txBody>
      </p:sp>
    </p:spTree>
    <p:extLst>
      <p:ext uri="{BB962C8B-B14F-4D97-AF65-F5344CB8AC3E}">
        <p14:creationId xmlns:p14="http://schemas.microsoft.com/office/powerpoint/2010/main" val="1707720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108</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The Great Chapter</vt:lpstr>
      <vt:lpstr>PowerPoint Presentation</vt:lpstr>
      <vt:lpstr>PowerPoint Presentation</vt:lpstr>
      <vt:lpstr>Background</vt:lpstr>
      <vt:lpstr>#1 Where, What, Who </vt:lpstr>
      <vt:lpstr>PowerPoint Presentation</vt:lpstr>
      <vt:lpstr>2nd and 3rd – Where, What, Who</vt:lpstr>
      <vt:lpstr>Who is God </vt:lpstr>
      <vt:lpstr>The 4th </vt:lpstr>
      <vt:lpstr>5th</vt:lpstr>
      <vt:lpstr>6th (2 Chronicles 18: 18 – 22)</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Chapter</dc:title>
  <dc:creator>Tommy J. McAmis</dc:creator>
  <cp:lastModifiedBy>Tommy J. McAmis</cp:lastModifiedBy>
  <cp:revision>4</cp:revision>
  <dcterms:created xsi:type="dcterms:W3CDTF">2020-10-06T18:15:29Z</dcterms:created>
  <dcterms:modified xsi:type="dcterms:W3CDTF">2020-10-06T18:40:13Z</dcterms:modified>
</cp:coreProperties>
</file>