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890C9-AB0B-4178-88A1-59E3BABF1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85755-137A-487A-8784-C92BCDD30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18B0E-0459-4CC0-9358-A47D8E23E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F0154-7204-43B3-9515-07F80805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56682-9EE0-47C4-8794-FB4E8485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3B49B-F0CA-482C-B2B0-FECE5D8E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41A47-DBAD-4F33-A021-4476965A2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E5D9C-10C1-415B-876D-C220535B9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7122F-2860-4F6E-AA7D-A2DC910E2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9B939-8926-484E-951F-21F5F5C1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2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4500CC-B77B-423D-9CB2-DEC76DBDF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AA934-5E8B-43CB-8E50-8972D0734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CC5E5-BDC7-4C57-9EE7-F441ABC4C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9E4D6-88AA-4798-91C4-AAC5696A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9C138-1053-4152-8C91-970C9444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6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AC770-B5CC-4963-83BD-B3328ECDC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252E6-2BC2-4B4E-B367-62BEAAA88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28382-54F9-4C44-B694-2278E080D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600A3-575A-49EE-96B8-F2267F96E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E15B5-0AC9-4439-9AD4-57560C6A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4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DB87E-86E8-4BF7-9812-1000DDDD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FA5C4-E960-4567-B777-F583E7F15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3F638-4C88-43FB-A543-0AFD7093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02F02-65A9-4BC0-B4D3-0536AA42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CA6A1-CBBE-4291-AE79-B9F09FBD1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7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576F-B25F-4D0E-B5C9-96806BB4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CFA2B-84D9-4560-A093-7536B0673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A9249B-DF21-49AD-8005-8FE29A9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2F84D-B11E-4F1D-9015-B9FCF28C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91CDC-8F9D-4B88-9E5B-E029F178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F02AE-58FA-4266-BEE6-F89B131F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2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3D77A-FF17-468D-9071-B127449C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3F612-A2F6-4D5A-8A0B-C833E5989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0234D-6911-4B23-B5DA-0793C1123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7E818F-0647-4942-9540-89E128A3B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7B3B0-DB2A-47D0-8914-8A09FB948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15DD35-021F-4F49-863E-D490EF8AF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FDA3E-78AC-40C9-8E7B-004A1B0FC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4E8080-E5C5-4C37-811E-7F4D7A9A6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5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22BD-6C67-4DC1-9FDD-BE824476A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C0DB6-E2F4-44ED-BFF9-28E88C22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79B4C9-B1E6-4BCE-B45D-8ACD8A58E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5A1CC1-E900-430B-9D72-D45200C5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7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94598E-AD77-4EE5-9C2F-8BF4DC4A3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B81236-860A-459B-85CF-4696E0AAE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2EA76-287B-4738-A98C-716666C7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2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8AB5-C9D8-4305-9B43-2D67AC69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1D07B-C3C3-4ABC-B4DC-4CA67A963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E20FD-A345-4CF1-B2BC-C281BD5BA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177C9-6F40-41DD-B8A1-063F59C54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0D5A7-B1F8-40F5-A483-0678DA406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E16E5-8B56-47CA-B305-217A7BDDD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0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7B7E2-B0A5-4FCF-AA14-635B0F60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ECC7FD-ABAD-4B45-BFA3-5159CB257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CB2CD-D08A-4BEC-9B2D-B61A67EBE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BAAE2-B632-4B3C-9346-3608D03E3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37395-27C0-43C2-961B-F8ECB679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55E7E-C730-4F05-9338-0413B192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6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C73FAC-60BE-4F44-A18A-1F934CF24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95719-5685-4FA5-94E3-40CE1650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C398F-6619-4E5B-82AC-613E875FD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F1665-62BD-47F3-8282-37FD49E2917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ED811-15EE-4BEF-AA12-E69365751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C94E9-3938-4A87-9E9B-83B491508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E7CC-7B16-4925-A868-0D8B44BF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9C96-6251-421D-8C32-B9E4F2048B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E15BDA-759F-48C1-830D-9A296BF19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2435" y="4526309"/>
            <a:ext cx="4439478" cy="2126283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I Kings 18 </a:t>
            </a:r>
          </a:p>
          <a:p>
            <a:r>
              <a:rPr lang="en-US" sz="7200" dirty="0">
                <a:solidFill>
                  <a:schemeClr val="bg1"/>
                </a:solidFill>
              </a:rPr>
              <a:t>Choice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32F409-00F0-4725-A55A-FF3311C2DF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7" y="106017"/>
            <a:ext cx="11049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60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B650-40FD-4BA1-B467-E5FDA08D5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A Choice is a </a:t>
            </a:r>
            <a:r>
              <a:rPr lang="en-US" sz="6600" b="1" dirty="0">
                <a:solidFill>
                  <a:srgbClr val="FFFF00"/>
                </a:solidFill>
              </a:rPr>
              <a:t>Catalyst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17ACD-4063-4A7A-884C-1B5487984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1524000"/>
            <a:ext cx="11794435" cy="5333999"/>
          </a:xfrm>
        </p:spPr>
        <p:txBody>
          <a:bodyPr>
            <a:norm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21 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Elijah came unto all the people, and said, How long halt ye between two opinions? if the </a:t>
            </a:r>
            <a:r>
              <a:rPr lang="en-US" sz="60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 be God, follow him: but if Baal, then follow him. And the people answered him not a word.</a:t>
            </a:r>
            <a:endParaRPr lang="en-US" sz="60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93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89ABF-0653-4067-A02A-C278B70DF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31235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A Choice is a </a:t>
            </a:r>
            <a:r>
              <a:rPr lang="en-US" sz="6000" b="1" dirty="0">
                <a:solidFill>
                  <a:srgbClr val="FFFF00"/>
                </a:solidFill>
              </a:rPr>
              <a:t>catalyst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A63C-655A-4D7B-AE22-D05D7F23D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31236"/>
            <a:ext cx="12192000" cy="5300868"/>
          </a:xfrm>
        </p:spPr>
        <p:txBody>
          <a:bodyPr>
            <a:normAutofit lnSpcReduction="10000"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Deut. 30</a:t>
            </a:r>
            <a:r>
              <a:rPr lang="en-US" sz="6600" b="1" i="0" baseline="30000" dirty="0">
                <a:solidFill>
                  <a:schemeClr val="bg1"/>
                </a:solidFill>
                <a:effectLst/>
                <a:latin typeface="system-ui"/>
              </a:rPr>
              <a:t>19 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I call heaven and earth to record this day against you, that I have set before you </a:t>
            </a:r>
            <a:r>
              <a:rPr lang="en-US" sz="6600" b="1" i="0" dirty="0">
                <a:solidFill>
                  <a:srgbClr val="FFFF00"/>
                </a:solidFill>
                <a:effectLst/>
                <a:latin typeface="system-ui"/>
              </a:rPr>
              <a:t>life and death</a:t>
            </a:r>
            <a:r>
              <a:rPr lang="en-US" sz="6600" b="1" i="0" dirty="0">
                <a:solidFill>
                  <a:schemeClr val="bg1"/>
                </a:solidFill>
                <a:effectLst/>
                <a:latin typeface="system-ui"/>
              </a:rPr>
              <a:t>, </a:t>
            </a:r>
            <a:r>
              <a:rPr lang="en-US" sz="6600" b="1" i="0" dirty="0">
                <a:solidFill>
                  <a:srgbClr val="FFFF00"/>
                </a:solidFill>
                <a:effectLst/>
                <a:latin typeface="system-ui"/>
              </a:rPr>
              <a:t>blessing and cursing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: therefore choose life, that both thou and thy seed may live:</a:t>
            </a:r>
            <a:endParaRPr lang="en-US" sz="6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37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B98DB-7155-46C0-A271-B9AB32EF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A Choice is a catalyst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2D345-E9C2-4D0A-83BE-F72C0A41E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04730"/>
            <a:ext cx="12099235" cy="5234609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 choices are a catalyst for bad consequences.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choices are a catalyst for good consequences. </a:t>
            </a:r>
          </a:p>
          <a:p>
            <a:r>
              <a:rPr lang="en-US" sz="4800" dirty="0">
                <a:solidFill>
                  <a:schemeClr val="bg1"/>
                </a:solidFill>
              </a:rPr>
              <a:t>God will accomplish his plans, we get to choose on which side of it we be on! </a:t>
            </a:r>
          </a:p>
        </p:txBody>
      </p:sp>
    </p:spTree>
    <p:extLst>
      <p:ext uri="{BB962C8B-B14F-4D97-AF65-F5344CB8AC3E}">
        <p14:creationId xmlns:p14="http://schemas.microsoft.com/office/powerpoint/2010/main" val="1928029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6FAA2-7939-444E-873E-958624272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1825625"/>
            <a:ext cx="11582400" cy="4351338"/>
          </a:xfrm>
        </p:spPr>
        <p:txBody>
          <a:bodyPr>
            <a:noAutofit/>
          </a:bodyPr>
          <a:lstStyle/>
          <a:p>
            <a:r>
              <a:rPr lang="en-US" sz="6600" b="1" i="0" baseline="30000" dirty="0">
                <a:solidFill>
                  <a:schemeClr val="bg1"/>
                </a:solidFill>
                <a:effectLst/>
                <a:latin typeface="system-ui"/>
              </a:rPr>
              <a:t>45 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And it came to pass in the mean while, that the heaven was black with clouds and wind, and there was a great rain.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2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7DF5-09C3-489B-95DB-5D69DC74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What’s going on?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8E0CB0E-2E59-4686-9D7B-35C44C35D5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477121"/>
              </p:ext>
            </p:extLst>
          </p:nvPr>
        </p:nvGraphicFramePr>
        <p:xfrm>
          <a:off x="92765" y="1825623"/>
          <a:ext cx="11993217" cy="4667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7739">
                  <a:extLst>
                    <a:ext uri="{9D8B030D-6E8A-4147-A177-3AD203B41FA5}">
                      <a16:colId xmlns:a16="http://schemas.microsoft.com/office/drawing/2014/main" val="4062528028"/>
                    </a:ext>
                  </a:extLst>
                </a:gridCol>
                <a:gridCol w="3997739">
                  <a:extLst>
                    <a:ext uri="{9D8B030D-6E8A-4147-A177-3AD203B41FA5}">
                      <a16:colId xmlns:a16="http://schemas.microsoft.com/office/drawing/2014/main" val="552129363"/>
                    </a:ext>
                  </a:extLst>
                </a:gridCol>
                <a:gridCol w="3997739">
                  <a:extLst>
                    <a:ext uri="{9D8B030D-6E8A-4147-A177-3AD203B41FA5}">
                      <a16:colId xmlns:a16="http://schemas.microsoft.com/office/drawing/2014/main" val="2996768233"/>
                    </a:ext>
                  </a:extLst>
                </a:gridCol>
              </a:tblGrid>
              <a:tr h="4667251">
                <a:tc>
                  <a:txBody>
                    <a:bodyPr/>
                    <a:lstStyle/>
                    <a:p>
                      <a:r>
                        <a:rPr lang="en-US" sz="6600" dirty="0"/>
                        <a:t>Who is Causing Trouble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600" dirty="0"/>
                        <a:t>Its time to make a choice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600" dirty="0"/>
                        <a:t>A choice is a catalyst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385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34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FA49E-1543-45C2-8D90-E4F17D638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1" y="53009"/>
            <a:ext cx="5473149" cy="646706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Background –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906 B.C.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Division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Cultural Pressures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Idol Worship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Corruption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Economic fall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2E916B-AD53-4826-9CB5-7A1FFA7DD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3635" y="53008"/>
            <a:ext cx="6665844" cy="675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1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640F-727F-451E-A6A9-6F12AC14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Who is Causing Trouble?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CDC9F-2BB5-413A-ACD1-74535809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825625"/>
            <a:ext cx="11794435" cy="4351338"/>
          </a:xfrm>
        </p:spPr>
        <p:txBody>
          <a:bodyPr>
            <a:norm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17 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it came to pass, when Ahab saw Elijah, that Ahab said unto him, </a:t>
            </a:r>
            <a:r>
              <a:rPr lang="en-US" sz="6000" b="0" i="0" dirty="0">
                <a:solidFill>
                  <a:srgbClr val="FFFF00"/>
                </a:solidFill>
                <a:effectLst/>
                <a:latin typeface="system-ui"/>
              </a:rPr>
              <a:t>Art thou 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he that </a:t>
            </a:r>
            <a:r>
              <a:rPr lang="en-US" sz="6000" b="0" i="0" dirty="0" err="1">
                <a:solidFill>
                  <a:srgbClr val="FFFF00"/>
                </a:solidFill>
                <a:effectLst/>
                <a:latin typeface="system-ui"/>
              </a:rPr>
              <a:t>troubleth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Israel?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1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BA69-FBD7-4CA9-90EC-75C4451C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Who is Causing Trouble?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70BF9-4288-4685-8F8A-88511BF32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1825624"/>
            <a:ext cx="11767929" cy="4879975"/>
          </a:xfrm>
        </p:spPr>
        <p:txBody>
          <a:bodyPr>
            <a:no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18 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he answered, I have not troubled Israel; but thou, and thy father's house, in that ye have forsaken the commandments of the </a:t>
            </a:r>
            <a:r>
              <a:rPr lang="en-US" sz="60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and thou hast followed </a:t>
            </a:r>
            <a:r>
              <a:rPr lang="en-US" sz="6000" b="0" i="0" dirty="0" err="1">
                <a:solidFill>
                  <a:schemeClr val="bg1"/>
                </a:solidFill>
                <a:effectLst/>
                <a:latin typeface="system-ui"/>
              </a:rPr>
              <a:t>Baalim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18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EDD9A-DA1A-4C1A-B747-68510EBFE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DDCD0-E7C9-427D-B990-4922E9A90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1825625"/>
            <a:ext cx="117149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>
                <a:solidFill>
                  <a:schemeClr val="bg1"/>
                </a:solidFill>
              </a:rPr>
              <a:t>“The moment we stop pointing fingers and honestly examine our selves, this is the moment we will discover truth!”</a:t>
            </a:r>
          </a:p>
        </p:txBody>
      </p:sp>
    </p:spTree>
    <p:extLst>
      <p:ext uri="{BB962C8B-B14F-4D97-AF65-F5344CB8AC3E}">
        <p14:creationId xmlns:p14="http://schemas.microsoft.com/office/powerpoint/2010/main" val="199496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BDDAB-ADFD-4074-A607-FB2B44614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Its time </a:t>
            </a:r>
            <a:r>
              <a:rPr lang="en-US" sz="6000" dirty="0">
                <a:solidFill>
                  <a:schemeClr val="bg1"/>
                </a:solidFill>
              </a:rPr>
              <a:t>to make a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033CE-D555-4B20-8B81-899F5DB17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866723"/>
          </a:xfrm>
        </p:spPr>
        <p:txBody>
          <a:bodyPr>
            <a:no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21 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Elijah came unto all the people, and said, How long halt ye between two opinions? if the </a:t>
            </a:r>
            <a:r>
              <a:rPr lang="en-US" sz="60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 be God, follow him: but if Baal, then follow him. And the people answered him not a word.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07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ECD29-DB96-4164-BA86-367E3847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252" y="139149"/>
            <a:ext cx="12059478" cy="15515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1. </a:t>
            </a:r>
            <a:r>
              <a:rPr lang="en-US" sz="6600" dirty="0">
                <a:solidFill>
                  <a:srgbClr val="FFFF00"/>
                </a:solidFill>
              </a:rPr>
              <a:t>Now is the time </a:t>
            </a:r>
            <a:r>
              <a:rPr lang="en-US" sz="6600" dirty="0">
                <a:solidFill>
                  <a:schemeClr val="bg1"/>
                </a:solidFill>
              </a:rPr>
              <a:t>to make a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8C693-46C4-4371-AFB7-A4AA98845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825624"/>
            <a:ext cx="12059478" cy="4893227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Deut. 30</a:t>
            </a: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19 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I call heaven and earth to </a:t>
            </a:r>
            <a:r>
              <a:rPr lang="en-US" sz="6000" b="1" i="0" dirty="0">
                <a:solidFill>
                  <a:srgbClr val="FFFF00"/>
                </a:solidFill>
                <a:effectLst/>
                <a:latin typeface="system-ui"/>
              </a:rPr>
              <a:t>record this day 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against you, that I have set before you life and death, blessing and cursing: therefore choose life, that both thou and thy seed may live: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40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A2052-280B-4980-A40E-3081A799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Its time to make a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54988-C0D6-4FE8-BB67-9FE8CB518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</a:rPr>
              <a:t>2. Who is this choice for?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</a:rPr>
              <a:t>3. Indecision is a decision!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</a:rPr>
              <a:t>4. A Decision to go all in!</a:t>
            </a:r>
          </a:p>
        </p:txBody>
      </p:sp>
    </p:spTree>
    <p:extLst>
      <p:ext uri="{BB962C8B-B14F-4D97-AF65-F5344CB8AC3E}">
        <p14:creationId xmlns:p14="http://schemas.microsoft.com/office/powerpoint/2010/main" val="206174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441</Words>
  <Application>Microsoft Office PowerPoint</Application>
  <PresentationFormat>Widescreen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system-ui</vt:lpstr>
      <vt:lpstr>Office Theme</vt:lpstr>
      <vt:lpstr>PowerPoint Presentation</vt:lpstr>
      <vt:lpstr>What’s going on?</vt:lpstr>
      <vt:lpstr>Background – 906 B.C. Division  Cultural Pressures Idol Worship  Corruption Economic fall  </vt:lpstr>
      <vt:lpstr>Who is Causing Trouble?</vt:lpstr>
      <vt:lpstr>Who is Causing Trouble?</vt:lpstr>
      <vt:lpstr>PowerPoint Presentation</vt:lpstr>
      <vt:lpstr>Its time to make a choice</vt:lpstr>
      <vt:lpstr>1. Now is the time to make a choice</vt:lpstr>
      <vt:lpstr>Its time to make a choice</vt:lpstr>
      <vt:lpstr>A Choice is a Catalyst</vt:lpstr>
      <vt:lpstr>A Choice is a catalyst</vt:lpstr>
      <vt:lpstr>A Choice is a catalyst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tjmcmamis</dc:creator>
  <cp:lastModifiedBy>tjmcmamis</cp:lastModifiedBy>
  <cp:revision>8</cp:revision>
  <dcterms:created xsi:type="dcterms:W3CDTF">2021-01-01T17:39:53Z</dcterms:created>
  <dcterms:modified xsi:type="dcterms:W3CDTF">2021-01-03T14:01:41Z</dcterms:modified>
</cp:coreProperties>
</file>