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1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D4F61-2C2A-4430-856B-4DC4E372A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9B3E84-1BAB-4F3B-9264-5514DE7755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ECA82-FE87-446B-8ED0-621F6C73F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C065-2D46-46A2-B8F9-E1B8BBBA16A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E44DB-A2F0-4AE1-ADD7-49DA8D688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A07C4-4A4B-4802-B608-DC21AB8B7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7B39-04DE-4FE0-B05A-B4382063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2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2535F-569B-4559-A940-EAD916382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8979B7-5FD9-4A77-B369-C251181AB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87429-A422-4B81-B86C-7CA48DDA2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C065-2D46-46A2-B8F9-E1B8BBBA16A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4F950-9E8B-4AE4-9C48-09D285A6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4C62D-746B-48C2-A6F2-7C56AC1CB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7B39-04DE-4FE0-B05A-B4382063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4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868C41-1518-4904-AC1B-057AE56900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083669-D697-45F9-90EA-528EBF177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2DBEC-FCF5-4CC4-8293-65F0A101A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C065-2D46-46A2-B8F9-E1B8BBBA16A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D3AE2-AD7F-4D50-A826-8BECD2BEC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72F5A-B1AC-403B-AE42-A4A0C877C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7B39-04DE-4FE0-B05A-B4382063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4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84E6-AABF-4B47-9DB6-E8163F35D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EB71C-ED0C-4B72-9CBF-9DE6AE7DC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49D81-6B88-4352-990C-4F2AFF514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C065-2D46-46A2-B8F9-E1B8BBBA16A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E4C1F-24EC-43B6-9A8F-121279B3E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E738D-B580-425F-A76A-F4AE057C5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7B39-04DE-4FE0-B05A-B4382063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53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13DE3-424E-4BD4-8DDB-E43643DC5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27F72-0AC1-43B5-A50A-91C35253D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BCCEB-DF7A-4D1F-B735-1E86BB2CF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C065-2D46-46A2-B8F9-E1B8BBBA16A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91015-5B10-42DA-B06C-686E8BEFF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A9254-3B03-400C-8B26-E0C4E07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7B39-04DE-4FE0-B05A-B4382063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61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54E7-AB65-4621-BB79-601EF2959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4ADAD-9D63-4235-8896-A12A453E2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3368E-E065-4091-AE4A-9B399CDF2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291AA-C69B-4504-850E-6D5909A23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C065-2D46-46A2-B8F9-E1B8BBBA16A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88215-D793-4E3E-BA9F-FE3DBE4C1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B23FC3-E173-42FD-B7AA-EAF97EC1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7B39-04DE-4FE0-B05A-B4382063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39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7C2A8-59F7-4D29-A740-9FE398E9C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3DF6E4-1701-4883-A12F-8F218AA0C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01F3C-461E-430E-A9D8-635DCBE57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21EF02-C4FE-4102-B476-5173A1B62C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4CE8B-6775-4B8C-AEE7-4F672A4FF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DE5ECC-1434-48BB-AE21-DCEC03878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C065-2D46-46A2-B8F9-E1B8BBBA16A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23F92A-9ABF-4770-BCA2-18A2133B3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5FF3E7-CFF6-4C2A-A11D-A7C1BF87E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7B39-04DE-4FE0-B05A-B4382063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6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E87EE-71F8-4676-BC76-613A766F1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E6AD7E-9955-49DA-9B8B-1AEA786E9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C065-2D46-46A2-B8F9-E1B8BBBA16A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39FD0-094E-450B-BBE0-AF7597CF5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1C9DA1-A30A-44DD-92B2-188EB2746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7B39-04DE-4FE0-B05A-B4382063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9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2F92C0-F994-47E6-A0D1-BBFD89111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C065-2D46-46A2-B8F9-E1B8BBBA16A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F53E8F-4566-457C-AA41-28546261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8E9DA-C0C9-4670-AD48-EDFEADE3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7B39-04DE-4FE0-B05A-B4382063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5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02471-C03C-4EAE-9912-B11D7DD9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CCDC3-427B-4C89-9EB3-AD4709356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654396-C481-48F9-B5B6-2BD289C2F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CF269-CB8D-4855-940A-69BF77E78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C065-2D46-46A2-B8F9-E1B8BBBA16A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02CCB-D3B3-4983-AE10-70DE273D0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C7B32-12EB-4FE1-8CFE-2FE455CA3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7B39-04DE-4FE0-B05A-B4382063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9EA94-21C6-4650-BD63-308056AB2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3E2EE3-98F8-465D-81BD-A41C20872D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C30085-CF73-4DD3-99C0-DCDF865C3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87FDF-24A9-43C2-BCA2-967734AA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C065-2D46-46A2-B8F9-E1B8BBBA16A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9EEB98-B795-4ACC-B0F6-F2D12317D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B17C1-C28B-4F56-958A-82145B696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7B39-04DE-4FE0-B05A-B4382063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01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768407-CB53-4C62-8CF5-CA344A173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40F750-B0BC-4FE8-ADCD-9E0E78186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3D05E-A162-42D8-B704-EB913EB2B2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CC065-2D46-46A2-B8F9-E1B8BBBA16A5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65BBF-17E5-470C-B457-D53C55D94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858CC-919D-42F4-9884-8C178B4524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47B39-04DE-4FE0-B05A-B4382063C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00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7F7A5-782D-4A6D-93B6-61CFE5A19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31906E-57AE-4229-9E8D-136F891D2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079630"/>
            <a:ext cx="9897717" cy="2264899"/>
          </a:xfrm>
        </p:spPr>
        <p:txBody>
          <a:bodyPr>
            <a:noAutofit/>
          </a:bodyPr>
          <a:lstStyle/>
          <a:p>
            <a:r>
              <a:rPr lang="en-US" sz="8000" dirty="0">
                <a:solidFill>
                  <a:schemeClr val="bg1"/>
                </a:solidFill>
              </a:rPr>
              <a:t>“Power of Hope” </a:t>
            </a:r>
          </a:p>
          <a:p>
            <a:r>
              <a:rPr lang="en-US" sz="8000" dirty="0">
                <a:solidFill>
                  <a:schemeClr val="bg1"/>
                </a:solidFill>
              </a:rPr>
              <a:t>I Kings 18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12E140-650D-4852-AEAF-ADB0A2D595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17" y="106017"/>
            <a:ext cx="11049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4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D74C9-0763-448C-94E8-C02C4E1AD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5083"/>
            <a:ext cx="12191999" cy="64570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7200" b="1" i="0" baseline="30000" dirty="0">
                <a:solidFill>
                  <a:schemeClr val="bg1"/>
                </a:solidFill>
                <a:effectLst/>
                <a:latin typeface="system-ui"/>
              </a:rPr>
              <a:t>37 </a:t>
            </a:r>
            <a:r>
              <a:rPr lang="en-US" sz="7200" b="0" i="0" dirty="0">
                <a:solidFill>
                  <a:schemeClr val="bg1"/>
                </a:solidFill>
                <a:effectLst/>
                <a:latin typeface="system-ui"/>
              </a:rPr>
              <a:t>Hear me, O </a:t>
            </a:r>
            <a:r>
              <a:rPr lang="en-US" sz="7200" b="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7200" b="0" i="0" dirty="0">
                <a:solidFill>
                  <a:schemeClr val="bg1"/>
                </a:solidFill>
                <a:effectLst/>
                <a:latin typeface="system-ui"/>
              </a:rPr>
              <a:t>, hear me, that this people may know that thou art the </a:t>
            </a:r>
            <a:r>
              <a:rPr lang="en-US" sz="7200" b="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7200" b="0" i="0" dirty="0">
                <a:solidFill>
                  <a:schemeClr val="bg1"/>
                </a:solidFill>
                <a:effectLst/>
                <a:latin typeface="system-ui"/>
              </a:rPr>
              <a:t> God, and that thou hast turned their heart back again.</a:t>
            </a:r>
          </a:p>
          <a:p>
            <a:pPr marL="0" indent="0">
              <a:buNone/>
            </a:pPr>
            <a:endParaRPr lang="en-US" sz="7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7200" dirty="0">
                <a:solidFill>
                  <a:schemeClr val="bg1"/>
                </a:solidFill>
              </a:rPr>
              <a:t>“HOPE is motivated by a </a:t>
            </a:r>
            <a:r>
              <a:rPr lang="en-US" sz="7200" b="1" dirty="0">
                <a:solidFill>
                  <a:srgbClr val="FFFF00"/>
                </a:solidFill>
              </a:rPr>
              <a:t>Higher</a:t>
            </a:r>
            <a:r>
              <a:rPr lang="en-US" sz="7200" dirty="0">
                <a:solidFill>
                  <a:schemeClr val="bg1"/>
                </a:solidFill>
              </a:rPr>
              <a:t> Purpose”</a:t>
            </a:r>
          </a:p>
          <a:p>
            <a:pPr marL="0" indent="0">
              <a:buNone/>
            </a:pPr>
            <a:endParaRPr lang="en-US" sz="7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7200" dirty="0">
                <a:solidFill>
                  <a:schemeClr val="bg1"/>
                </a:solidFill>
              </a:rPr>
              <a:t>The Mission of the Church is to bring HOPE to the World in desperate times.</a:t>
            </a:r>
          </a:p>
        </p:txBody>
      </p:sp>
    </p:spTree>
    <p:extLst>
      <p:ext uri="{BB962C8B-B14F-4D97-AF65-F5344CB8AC3E}">
        <p14:creationId xmlns:p14="http://schemas.microsoft.com/office/powerpoint/2010/main" val="66250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E8D8B-C05F-45DC-AEDF-2D77421A4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HOPE – “</a:t>
            </a:r>
            <a:r>
              <a:rPr lang="en-US" sz="7200" b="1" dirty="0">
                <a:solidFill>
                  <a:srgbClr val="FFFF00"/>
                </a:solidFill>
              </a:rPr>
              <a:t>P</a:t>
            </a:r>
            <a:r>
              <a:rPr lang="en-US" sz="7200" dirty="0">
                <a:solidFill>
                  <a:schemeClr val="bg1"/>
                </a:solidFill>
              </a:rPr>
              <a:t>” is for Presence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AF34A-19A1-4F18-AE71-AD7221744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5" y="1825624"/>
            <a:ext cx="12037255" cy="4926867"/>
          </a:xfrm>
        </p:spPr>
        <p:txBody>
          <a:bodyPr>
            <a:noAutofit/>
          </a:bodyPr>
          <a:lstStyle/>
          <a:p>
            <a:r>
              <a:rPr lang="en-US" sz="6000" b="1" baseline="30000" dirty="0">
                <a:solidFill>
                  <a:schemeClr val="bg1"/>
                </a:solidFill>
              </a:rPr>
              <a:t>38 </a:t>
            </a:r>
            <a:r>
              <a:rPr lang="en-US" sz="6000" dirty="0">
                <a:solidFill>
                  <a:schemeClr val="bg1"/>
                </a:solidFill>
              </a:rPr>
              <a:t>Then the fire of the </a:t>
            </a:r>
            <a:r>
              <a:rPr lang="en-US" sz="6000" cap="small" dirty="0">
                <a:solidFill>
                  <a:schemeClr val="bg1"/>
                </a:solidFill>
              </a:rPr>
              <a:t>Lord</a:t>
            </a:r>
            <a:r>
              <a:rPr lang="en-US" sz="6000" dirty="0">
                <a:solidFill>
                  <a:schemeClr val="bg1"/>
                </a:solidFill>
              </a:rPr>
              <a:t> fell, and consumed the burnt sacrifice, and the wood, and the stones, and the dust, and licked up the water that was in the trench.</a:t>
            </a:r>
          </a:p>
        </p:txBody>
      </p:sp>
    </p:spTree>
    <p:extLst>
      <p:ext uri="{BB962C8B-B14F-4D97-AF65-F5344CB8AC3E}">
        <p14:creationId xmlns:p14="http://schemas.microsoft.com/office/powerpoint/2010/main" val="2167774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1D2F5-66C7-4638-B6FA-AA884146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b="1" dirty="0">
                <a:solidFill>
                  <a:schemeClr val="bg1"/>
                </a:solidFill>
              </a:rPr>
              <a:t>“Hope is kindled in the </a:t>
            </a:r>
            <a:r>
              <a:rPr lang="en-US" sz="7200" b="1" dirty="0">
                <a:solidFill>
                  <a:srgbClr val="FFFF00"/>
                </a:solidFill>
              </a:rPr>
              <a:t>presence</a:t>
            </a:r>
            <a:r>
              <a:rPr lang="en-US" sz="7200" b="1" dirty="0">
                <a:solidFill>
                  <a:schemeClr val="bg1"/>
                </a:solidFill>
              </a:rPr>
              <a:t> of God”</a:t>
            </a:r>
          </a:p>
        </p:txBody>
      </p:sp>
    </p:spTree>
    <p:extLst>
      <p:ext uri="{BB962C8B-B14F-4D97-AF65-F5344CB8AC3E}">
        <p14:creationId xmlns:p14="http://schemas.microsoft.com/office/powerpoint/2010/main" val="2000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A306D-18F7-462D-B3CD-58C25E4A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HOPE – “</a:t>
            </a:r>
            <a:r>
              <a:rPr lang="en-US" sz="6000" b="1" dirty="0">
                <a:solidFill>
                  <a:srgbClr val="FFFF00"/>
                </a:solidFill>
              </a:rPr>
              <a:t>E</a:t>
            </a:r>
            <a:r>
              <a:rPr lang="en-US" sz="6000" dirty="0">
                <a:solidFill>
                  <a:schemeClr val="bg1"/>
                </a:solidFill>
              </a:rPr>
              <a:t>” is for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80C5B-A19E-4D43-B1DC-3D9AEF027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477108"/>
            <a:ext cx="12192000" cy="5380892"/>
          </a:xfrm>
        </p:spPr>
        <p:txBody>
          <a:bodyPr>
            <a:normAutofit lnSpcReduction="10000"/>
          </a:bodyPr>
          <a:lstStyle/>
          <a:p>
            <a:r>
              <a:rPr lang="en-US" sz="5400" b="1" i="0" baseline="30000" dirty="0">
                <a:solidFill>
                  <a:schemeClr val="bg1"/>
                </a:solidFill>
                <a:effectLst/>
                <a:latin typeface="system-ui"/>
              </a:rPr>
              <a:t>38 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Then the fire of the </a:t>
            </a:r>
            <a:r>
              <a:rPr lang="en-US" sz="5400" b="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 fell, and consumed the burnt sacrifice, and the wood, and the stones, and the dust, and licked up the water that was in the trench.</a:t>
            </a:r>
          </a:p>
          <a:p>
            <a:endParaRPr lang="en-US" sz="5400" dirty="0">
              <a:solidFill>
                <a:schemeClr val="bg1"/>
              </a:solidFill>
              <a:latin typeface="system-ui"/>
            </a:endParaRPr>
          </a:p>
          <a:p>
            <a:pPr marL="0" indent="0">
              <a:buNone/>
            </a:pPr>
            <a:r>
              <a:rPr lang="en-US" sz="5400" dirty="0">
                <a:solidFill>
                  <a:schemeClr val="bg1"/>
                </a:solidFill>
                <a:latin typeface="system-ui"/>
              </a:rPr>
              <a:t>Hope comes when we Remember the </a:t>
            </a:r>
            <a:r>
              <a:rPr lang="en-US" sz="5400" b="1" dirty="0">
                <a:solidFill>
                  <a:srgbClr val="FFFF00"/>
                </a:solidFill>
                <a:latin typeface="system-ui"/>
              </a:rPr>
              <a:t>Victories</a:t>
            </a:r>
            <a:endParaRPr lang="en-US" sz="5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209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84B00-D272-4574-A3FB-7BBF2802E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957538" cy="16906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Hope comes when we Remember our  </a:t>
            </a:r>
            <a:r>
              <a:rPr lang="en-US" sz="6000" b="1" dirty="0">
                <a:solidFill>
                  <a:srgbClr val="FFFF00"/>
                </a:solidFill>
              </a:rPr>
              <a:t>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40C1C-A924-4970-8454-A4ACFA10C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1825625"/>
            <a:ext cx="11633981" cy="4351338"/>
          </a:xfrm>
        </p:spPr>
        <p:txBody>
          <a:bodyPr>
            <a:normAutofit/>
          </a:bodyPr>
          <a:lstStyle/>
          <a:p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39 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when all the people saw it, they fell on their faces: and they said, The </a:t>
            </a:r>
            <a:r>
              <a:rPr lang="en-US" sz="6000" b="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, he is the God; the </a:t>
            </a:r>
            <a:r>
              <a:rPr lang="en-US" sz="6000" b="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, he is the God.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304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9598A-EBCA-4310-9B8A-F6D784D3E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What are you Tied to?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05157-B0DB-4FDB-8743-EC3B70C6D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err="1">
                <a:solidFill>
                  <a:schemeClr val="bg1"/>
                </a:solidFill>
              </a:rPr>
              <a:t>Zech</a:t>
            </a:r>
            <a:r>
              <a:rPr lang="en-US" sz="6000" dirty="0">
                <a:solidFill>
                  <a:schemeClr val="bg1"/>
                </a:solidFill>
              </a:rPr>
              <a:t> 9:</a:t>
            </a:r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12 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Turn you to the strong hold, ye prisoners of hope: even to day do I declare that I will render double unto thee;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13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FA49E-1543-45C2-8D90-E4F17D638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1" y="53009"/>
            <a:ext cx="5473149" cy="6467062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Background –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906 B.C.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Division 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Cultural Pressures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Idol Worship 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Corruption</a:t>
            </a:r>
            <a:br>
              <a:rPr lang="en-US" sz="54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Economic fall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A2E916B-AD53-4826-9CB5-7A1FFA7DD7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3635" y="53008"/>
            <a:ext cx="6665844" cy="675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71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A7A89-D530-4AFA-82BD-014243673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Theme – Where is Hope found?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5A071-460D-4FE9-A015-BD9B428B7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8" y="1825624"/>
            <a:ext cx="11859064" cy="49268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i="0" dirty="0">
                <a:solidFill>
                  <a:schemeClr val="bg1"/>
                </a:solidFill>
                <a:effectLst/>
                <a:latin typeface="system-ui"/>
              </a:rPr>
              <a:t>18:1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it came to pass after many days, that the word of the </a:t>
            </a:r>
            <a:r>
              <a:rPr lang="en-US" sz="6000" b="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 came to Elijah in the third year, saying, Go, shew thyself unto Ahab; and </a:t>
            </a:r>
            <a:r>
              <a:rPr lang="en-US" sz="6000" b="1" i="0" dirty="0">
                <a:solidFill>
                  <a:srgbClr val="FFFF00"/>
                </a:solidFill>
                <a:effectLst/>
                <a:latin typeface="system-ui"/>
              </a:rPr>
              <a:t>I will send rain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 upon the earth.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877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BB4BF-1C9C-4642-ABBD-27261C7E1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9131"/>
            <a:ext cx="10515600" cy="3447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>
                <a:solidFill>
                  <a:schemeClr val="bg1"/>
                </a:solidFill>
              </a:rPr>
              <a:t>God is our only </a:t>
            </a:r>
            <a:r>
              <a:rPr lang="en-US" sz="8000" b="1" dirty="0">
                <a:solidFill>
                  <a:srgbClr val="FFFF00"/>
                </a:solidFill>
              </a:rPr>
              <a:t>HOPE</a:t>
            </a:r>
          </a:p>
        </p:txBody>
      </p:sp>
    </p:spTree>
    <p:extLst>
      <p:ext uri="{BB962C8B-B14F-4D97-AF65-F5344CB8AC3E}">
        <p14:creationId xmlns:p14="http://schemas.microsoft.com/office/powerpoint/2010/main" val="731550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4DEF-6207-4A1A-ABD0-547DD1D9B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711"/>
            <a:ext cx="10515600" cy="1542977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</a:rPr>
              <a:t>HOPELESSNESS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B8CA9-2085-439F-AA8B-3D70E4EF0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477108"/>
            <a:ext cx="12009120" cy="5233181"/>
          </a:xfrm>
        </p:spPr>
        <p:txBody>
          <a:bodyPr>
            <a:noAutofit/>
          </a:bodyPr>
          <a:lstStyle/>
          <a:p>
            <a:r>
              <a:rPr lang="en-US" sz="6000" b="1" i="0" baseline="30000" dirty="0">
                <a:solidFill>
                  <a:schemeClr val="bg1"/>
                </a:solidFill>
                <a:effectLst/>
                <a:latin typeface="system-ui"/>
              </a:rPr>
              <a:t>21 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And Elijah came unto all the people, and said, How long halt ye between two opinions? if the </a:t>
            </a:r>
            <a:r>
              <a:rPr lang="en-US" sz="6000" b="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 be God, follow him: but if Baal, then follow him. And the people </a:t>
            </a:r>
            <a:r>
              <a:rPr lang="en-US" sz="6000" b="1" i="0" dirty="0">
                <a:solidFill>
                  <a:srgbClr val="FFFF00"/>
                </a:solidFill>
                <a:effectLst/>
                <a:latin typeface="system-ui"/>
              </a:rPr>
              <a:t>answered him not </a:t>
            </a:r>
            <a:r>
              <a:rPr lang="en-US" sz="6000" b="0" i="0" dirty="0">
                <a:solidFill>
                  <a:schemeClr val="bg1"/>
                </a:solidFill>
                <a:effectLst/>
                <a:latin typeface="system-ui"/>
              </a:rPr>
              <a:t>a word.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337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77BE6-B9B8-489B-B829-1ABE2B152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LIVING WITH HOPE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38D164-3C6E-4272-A82E-A6E3675364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924017"/>
              </p:ext>
            </p:extLst>
          </p:nvPr>
        </p:nvGraphicFramePr>
        <p:xfrm>
          <a:off x="0" y="1825625"/>
          <a:ext cx="12191999" cy="3985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5065">
                  <a:extLst>
                    <a:ext uri="{9D8B030D-6E8A-4147-A177-3AD203B41FA5}">
                      <a16:colId xmlns:a16="http://schemas.microsoft.com/office/drawing/2014/main" val="602426681"/>
                    </a:ext>
                  </a:extLst>
                </a:gridCol>
                <a:gridCol w="2602523">
                  <a:extLst>
                    <a:ext uri="{9D8B030D-6E8A-4147-A177-3AD203B41FA5}">
                      <a16:colId xmlns:a16="http://schemas.microsoft.com/office/drawing/2014/main" val="1300176115"/>
                    </a:ext>
                  </a:extLst>
                </a:gridCol>
                <a:gridCol w="3123027">
                  <a:extLst>
                    <a:ext uri="{9D8B030D-6E8A-4147-A177-3AD203B41FA5}">
                      <a16:colId xmlns:a16="http://schemas.microsoft.com/office/drawing/2014/main" val="3192275644"/>
                    </a:ext>
                  </a:extLst>
                </a:gridCol>
                <a:gridCol w="3751384">
                  <a:extLst>
                    <a:ext uri="{9D8B030D-6E8A-4147-A177-3AD203B41FA5}">
                      <a16:colId xmlns:a16="http://schemas.microsoft.com/office/drawing/2014/main" val="955904053"/>
                    </a:ext>
                  </a:extLst>
                </a:gridCol>
              </a:tblGrid>
              <a:tr h="1030117"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>
                          <a:solidFill>
                            <a:srgbClr val="FFFF00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>
                          <a:solidFill>
                            <a:srgbClr val="FFFF00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>
                          <a:solidFill>
                            <a:srgbClr val="FFFF00"/>
                          </a:solidFill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dirty="0">
                          <a:solidFill>
                            <a:srgbClr val="FFFF00"/>
                          </a:solidFill>
                        </a:rPr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854576"/>
                  </a:ext>
                </a:extLst>
              </a:tr>
              <a:tr h="2955143">
                <a:tc>
                  <a:txBody>
                    <a:bodyPr/>
                    <a:lstStyle/>
                    <a:p>
                      <a:r>
                        <a:rPr lang="en-US" sz="4800" b="1" dirty="0">
                          <a:solidFill>
                            <a:srgbClr val="FFFF00"/>
                          </a:solidFill>
                        </a:rPr>
                        <a:t>H</a:t>
                      </a:r>
                      <a:r>
                        <a:rPr lang="en-US" sz="4800" b="1" dirty="0">
                          <a:solidFill>
                            <a:schemeClr val="bg1"/>
                          </a:solidFill>
                        </a:rPr>
                        <a:t>IGHER </a:t>
                      </a:r>
                    </a:p>
                    <a:p>
                      <a:r>
                        <a:rPr lang="en-US" sz="4800" b="1" dirty="0">
                          <a:solidFill>
                            <a:schemeClr val="bg1"/>
                          </a:solidFill>
                        </a:rPr>
                        <a:t>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b="1" dirty="0">
                          <a:solidFill>
                            <a:srgbClr val="FFFF00"/>
                          </a:solidFill>
                        </a:rPr>
                        <a:t>O</a:t>
                      </a:r>
                      <a:r>
                        <a:rPr lang="en-US" sz="5400" b="1" dirty="0">
                          <a:solidFill>
                            <a:schemeClr val="bg1"/>
                          </a:solidFill>
                        </a:rPr>
                        <a:t>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b="1" dirty="0">
                          <a:solidFill>
                            <a:srgbClr val="FFFF00"/>
                          </a:solidFill>
                        </a:rPr>
                        <a:t>P</a:t>
                      </a:r>
                      <a:r>
                        <a:rPr lang="en-US" sz="5400" b="1" dirty="0">
                          <a:solidFill>
                            <a:schemeClr val="bg1"/>
                          </a:solidFill>
                        </a:rPr>
                        <a:t>RESENCE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b="1" dirty="0">
                          <a:solidFill>
                            <a:srgbClr val="FFFF00"/>
                          </a:solidFill>
                        </a:rPr>
                        <a:t>E</a:t>
                      </a:r>
                      <a:r>
                        <a:rPr lang="en-US" sz="4800" b="1" dirty="0">
                          <a:solidFill>
                            <a:schemeClr val="bg1"/>
                          </a:solidFill>
                        </a:rPr>
                        <a:t>XPERIENCE</a:t>
                      </a:r>
                      <a:endParaRPr lang="en-US" sz="4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557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45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53670-390E-48E0-8391-30156BC0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HOPE – “</a:t>
            </a:r>
            <a:r>
              <a:rPr lang="en-US" sz="6000" b="1" dirty="0">
                <a:solidFill>
                  <a:srgbClr val="FFFF00"/>
                </a:solidFill>
              </a:rPr>
              <a:t>O</a:t>
            </a:r>
            <a:r>
              <a:rPr lang="en-US" sz="6000" b="1" dirty="0">
                <a:solidFill>
                  <a:schemeClr val="bg1"/>
                </a:solidFill>
              </a:rPr>
              <a:t>” is for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8C792-1F11-46CB-9E3C-971F483D5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5" y="1825625"/>
            <a:ext cx="11802793" cy="4667250"/>
          </a:xfrm>
        </p:spPr>
        <p:txBody>
          <a:bodyPr>
            <a:noAutofit/>
          </a:bodyPr>
          <a:lstStyle/>
          <a:p>
            <a:r>
              <a:rPr lang="en-US" sz="6000" i="0" baseline="30000" dirty="0">
                <a:solidFill>
                  <a:schemeClr val="bg1"/>
                </a:solidFill>
                <a:effectLst/>
                <a:latin typeface="system-ui"/>
              </a:rPr>
              <a:t>30 </a:t>
            </a:r>
            <a:r>
              <a:rPr lang="en-US" sz="6000" i="0" dirty="0">
                <a:solidFill>
                  <a:schemeClr val="bg1"/>
                </a:solidFill>
                <a:effectLst/>
                <a:latin typeface="system-ui"/>
              </a:rPr>
              <a:t>And Elijah said unto all the people, Come near unto me. And all the people came near unto him. And he repaired the altar of the </a:t>
            </a:r>
            <a:r>
              <a:rPr lang="en-US" sz="600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6000" i="0" dirty="0">
                <a:solidFill>
                  <a:schemeClr val="bg1"/>
                </a:solidFill>
                <a:effectLst/>
                <a:latin typeface="system-ui"/>
              </a:rPr>
              <a:t> that was broken down.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989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750DD-2376-42CB-BA1D-24A8D486E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436098"/>
            <a:ext cx="11980985" cy="57408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b="1" dirty="0">
                <a:solidFill>
                  <a:schemeClr val="bg1"/>
                </a:solidFill>
              </a:rPr>
              <a:t>HOPE IS BETTER TOGETHER</a:t>
            </a:r>
          </a:p>
          <a:p>
            <a:pPr marL="0" indent="0">
              <a:buNone/>
            </a:pPr>
            <a:endParaRPr lang="en-US" sz="7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7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7200" b="1" dirty="0">
                <a:solidFill>
                  <a:schemeClr val="bg1"/>
                </a:solidFill>
              </a:rPr>
              <a:t>“Can I be a Hopeful for someone?”</a:t>
            </a:r>
          </a:p>
        </p:txBody>
      </p:sp>
    </p:spTree>
    <p:extLst>
      <p:ext uri="{BB962C8B-B14F-4D97-AF65-F5344CB8AC3E}">
        <p14:creationId xmlns:p14="http://schemas.microsoft.com/office/powerpoint/2010/main" val="1320332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172DC-42C4-4046-B169-37F5369EE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7279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HOPE – “</a:t>
            </a:r>
            <a:r>
              <a:rPr lang="en-US" sz="6000" b="1" dirty="0">
                <a:solidFill>
                  <a:srgbClr val="FFFF00"/>
                </a:solidFill>
              </a:rPr>
              <a:t>H</a:t>
            </a:r>
            <a:r>
              <a:rPr lang="en-US" sz="6000" b="1" dirty="0">
                <a:solidFill>
                  <a:schemeClr val="bg1"/>
                </a:solidFill>
              </a:rPr>
              <a:t>” is for Higher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A4ABE-7DEC-42C7-8B93-29D4C4F7E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097280"/>
            <a:ext cx="12084148" cy="5760719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5400" b="1" i="0" baseline="30000" dirty="0">
                <a:solidFill>
                  <a:schemeClr val="bg1"/>
                </a:solidFill>
                <a:effectLst/>
                <a:latin typeface="system-ui"/>
              </a:rPr>
              <a:t>36 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And it came to pass at the time of the offering of the evening sacrifice, that Elijah the prophet came near, and said, </a:t>
            </a:r>
            <a:r>
              <a:rPr lang="en-US" sz="5400" b="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5400" b="0" i="0" dirty="0">
                <a:solidFill>
                  <a:schemeClr val="bg1"/>
                </a:solidFill>
                <a:effectLst/>
                <a:latin typeface="system-ui"/>
              </a:rPr>
              <a:t> God of Abraham, Isaac, and of Israel, let it be known this day that thou art God in Israel, and that I am thy servant, and that I have done all these things at thy word.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318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522</Words>
  <Application>Microsoft Office PowerPoint</Application>
  <PresentationFormat>Widescreen</PresentationFormat>
  <Paragraphs>42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system-ui</vt:lpstr>
      <vt:lpstr>Office Theme</vt:lpstr>
      <vt:lpstr>PowerPoint Presentation</vt:lpstr>
      <vt:lpstr>Background – 906 B.C. Division  Cultural Pressures Idol Worship  Corruption Economic fall  </vt:lpstr>
      <vt:lpstr>Theme – Where is Hope found?</vt:lpstr>
      <vt:lpstr>PowerPoint Presentation</vt:lpstr>
      <vt:lpstr>HOPELESSNESS</vt:lpstr>
      <vt:lpstr>LIVING WITH HOPE</vt:lpstr>
      <vt:lpstr>HOPE – “O” is for Others</vt:lpstr>
      <vt:lpstr>PowerPoint Presentation</vt:lpstr>
      <vt:lpstr>HOPE – “H” is for Higher Purpose</vt:lpstr>
      <vt:lpstr>PowerPoint Presentation</vt:lpstr>
      <vt:lpstr>HOPE – “P” is for Presence</vt:lpstr>
      <vt:lpstr>PowerPoint Presentation</vt:lpstr>
      <vt:lpstr>HOPE – “E” is for Experience</vt:lpstr>
      <vt:lpstr>Hope comes when we Remember our  Identity</vt:lpstr>
      <vt:lpstr>What are you Tied to?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tjmcmamis</dc:creator>
  <cp:lastModifiedBy>tjmcmamis</cp:lastModifiedBy>
  <cp:revision>9</cp:revision>
  <dcterms:created xsi:type="dcterms:W3CDTF">2021-01-09T18:28:37Z</dcterms:created>
  <dcterms:modified xsi:type="dcterms:W3CDTF">2021-01-09T19:52:29Z</dcterms:modified>
</cp:coreProperties>
</file>