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D988-110B-407E-B3A4-7E86DDEA248A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BA85-3A9F-4B5F-B1C3-2EB1239B1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48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D988-110B-407E-B3A4-7E86DDEA248A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BA85-3A9F-4B5F-B1C3-2EB1239B1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48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D988-110B-407E-B3A4-7E86DDEA248A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BA85-3A9F-4B5F-B1C3-2EB1239B1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9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D988-110B-407E-B3A4-7E86DDEA248A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BA85-3A9F-4B5F-B1C3-2EB1239B1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05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D988-110B-407E-B3A4-7E86DDEA248A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BA85-3A9F-4B5F-B1C3-2EB1239B1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96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D988-110B-407E-B3A4-7E86DDEA248A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BA85-3A9F-4B5F-B1C3-2EB1239B1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2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D988-110B-407E-B3A4-7E86DDEA248A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BA85-3A9F-4B5F-B1C3-2EB1239B1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7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D988-110B-407E-B3A4-7E86DDEA248A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BA85-3A9F-4B5F-B1C3-2EB1239B1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63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D988-110B-407E-B3A4-7E86DDEA248A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BA85-3A9F-4B5F-B1C3-2EB1239B1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87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D988-110B-407E-B3A4-7E86DDEA248A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BA85-3A9F-4B5F-B1C3-2EB1239B1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5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D988-110B-407E-B3A4-7E86DDEA248A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BA85-3A9F-4B5F-B1C3-2EB1239B1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47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DD988-110B-407E-B3A4-7E86DDEA248A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2BA85-3A9F-4B5F-B1C3-2EB1239B1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5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60594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What in the World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581322" cy="2719249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When the Fire Falls </a:t>
            </a:r>
          </a:p>
          <a:p>
            <a:r>
              <a:rPr lang="en-US" sz="6000" dirty="0">
                <a:solidFill>
                  <a:schemeClr val="bg1"/>
                </a:solidFill>
              </a:rPr>
              <a:t>I Kings 18 </a:t>
            </a:r>
          </a:p>
        </p:txBody>
      </p:sp>
    </p:spTree>
    <p:extLst>
      <p:ext uri="{BB962C8B-B14F-4D97-AF65-F5344CB8AC3E}">
        <p14:creationId xmlns:p14="http://schemas.microsoft.com/office/powerpoint/2010/main" val="2576984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FFFF00"/>
                </a:solidFill>
              </a:rPr>
              <a:t>Consumes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14" y="1825625"/>
            <a:ext cx="12117185" cy="4949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baseline="30000" dirty="0">
                <a:solidFill>
                  <a:schemeClr val="bg1"/>
                </a:solidFill>
              </a:rPr>
              <a:t>38 </a:t>
            </a:r>
            <a:r>
              <a:rPr lang="en-US" sz="6000" dirty="0">
                <a:solidFill>
                  <a:schemeClr val="bg1"/>
                </a:solidFill>
              </a:rPr>
              <a:t>Then the fire of the </a:t>
            </a:r>
            <a:r>
              <a:rPr lang="en-US" sz="6000" cap="small" dirty="0">
                <a:solidFill>
                  <a:schemeClr val="bg1"/>
                </a:solidFill>
              </a:rPr>
              <a:t>Lord</a:t>
            </a:r>
            <a:r>
              <a:rPr lang="en-US" sz="6000" dirty="0">
                <a:solidFill>
                  <a:schemeClr val="bg1"/>
                </a:solidFill>
              </a:rPr>
              <a:t> fell, and </a:t>
            </a:r>
            <a:r>
              <a:rPr lang="en-US" sz="6000" dirty="0">
                <a:solidFill>
                  <a:srgbClr val="FFFF00"/>
                </a:solidFill>
              </a:rPr>
              <a:t>consumed</a:t>
            </a:r>
            <a:r>
              <a:rPr lang="en-US" sz="6000" dirty="0">
                <a:solidFill>
                  <a:schemeClr val="bg1"/>
                </a:solidFill>
              </a:rPr>
              <a:t> the burnt sacrifice, and the wood, and the stones, and the dust, and licked up the water that was in the trench.</a:t>
            </a:r>
          </a:p>
        </p:txBody>
      </p:sp>
    </p:spTree>
    <p:extLst>
      <p:ext uri="{BB962C8B-B14F-4D97-AF65-F5344CB8AC3E}">
        <p14:creationId xmlns:p14="http://schemas.microsoft.com/office/powerpoint/2010/main" val="4069304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rgbClr val="FFFF00"/>
                </a:solidFill>
              </a:rPr>
              <a:t>Conviction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567" y="1825624"/>
            <a:ext cx="11912138" cy="4915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b="1" baseline="30000" dirty="0">
                <a:solidFill>
                  <a:schemeClr val="bg1"/>
                </a:solidFill>
              </a:rPr>
              <a:t>39 </a:t>
            </a:r>
            <a:r>
              <a:rPr lang="en-US" sz="6600" dirty="0">
                <a:solidFill>
                  <a:schemeClr val="bg1"/>
                </a:solidFill>
              </a:rPr>
              <a:t>And when all the people saw it, they </a:t>
            </a:r>
            <a:r>
              <a:rPr lang="en-US" sz="6600" dirty="0">
                <a:solidFill>
                  <a:srgbClr val="FFFF00"/>
                </a:solidFill>
              </a:rPr>
              <a:t>fell on their faces</a:t>
            </a:r>
            <a:r>
              <a:rPr lang="en-US" sz="6600" dirty="0">
                <a:solidFill>
                  <a:schemeClr val="bg1"/>
                </a:solidFill>
              </a:rPr>
              <a:t>: and they said, The </a:t>
            </a:r>
            <a:r>
              <a:rPr lang="en-US" sz="6600" cap="small" dirty="0">
                <a:solidFill>
                  <a:schemeClr val="bg1"/>
                </a:solidFill>
              </a:rPr>
              <a:t>Lord</a:t>
            </a:r>
            <a:r>
              <a:rPr lang="en-US" sz="6600" dirty="0">
                <a:solidFill>
                  <a:schemeClr val="bg1"/>
                </a:solidFill>
              </a:rPr>
              <a:t>, he is the God; the </a:t>
            </a:r>
            <a:r>
              <a:rPr lang="en-US" sz="6600" cap="small" dirty="0">
                <a:solidFill>
                  <a:schemeClr val="bg1"/>
                </a:solidFill>
              </a:rPr>
              <a:t>Lord</a:t>
            </a:r>
            <a:r>
              <a:rPr lang="en-US" sz="6600" dirty="0">
                <a:solidFill>
                  <a:schemeClr val="bg1"/>
                </a:solidFill>
              </a:rPr>
              <a:t>, he is the God.</a:t>
            </a:r>
          </a:p>
        </p:txBody>
      </p:sp>
    </p:spTree>
    <p:extLst>
      <p:ext uri="{BB962C8B-B14F-4D97-AF65-F5344CB8AC3E}">
        <p14:creationId xmlns:p14="http://schemas.microsoft.com/office/powerpoint/2010/main" val="771543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rgbClr val="FFFF00"/>
                </a:solidFill>
              </a:rPr>
              <a:t>Conversion</a:t>
            </a:r>
            <a:r>
              <a:rPr lang="en-US" sz="7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004" y="1825624"/>
            <a:ext cx="11986952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b="1" baseline="30000" dirty="0">
                <a:solidFill>
                  <a:schemeClr val="bg1"/>
                </a:solidFill>
              </a:rPr>
              <a:t>39 </a:t>
            </a:r>
            <a:r>
              <a:rPr lang="en-US" sz="7200" dirty="0">
                <a:solidFill>
                  <a:schemeClr val="bg1"/>
                </a:solidFill>
              </a:rPr>
              <a:t>And when all the people saw it, they fell on their faces: and they said, </a:t>
            </a:r>
            <a:r>
              <a:rPr lang="en-US" sz="7200" dirty="0">
                <a:solidFill>
                  <a:srgbClr val="FFFF00"/>
                </a:solidFill>
              </a:rPr>
              <a:t>The </a:t>
            </a:r>
            <a:r>
              <a:rPr lang="en-US" sz="7200" cap="small" dirty="0">
                <a:solidFill>
                  <a:srgbClr val="FFFF00"/>
                </a:solidFill>
              </a:rPr>
              <a:t>Lord</a:t>
            </a:r>
            <a:r>
              <a:rPr lang="en-US" sz="7200" dirty="0">
                <a:solidFill>
                  <a:srgbClr val="FFFF00"/>
                </a:solidFill>
              </a:rPr>
              <a:t>, he is the God</a:t>
            </a:r>
            <a:r>
              <a:rPr lang="en-US" sz="7200" dirty="0">
                <a:solidFill>
                  <a:schemeClr val="bg1"/>
                </a:solidFill>
              </a:rPr>
              <a:t>; the </a:t>
            </a:r>
            <a:r>
              <a:rPr lang="en-US" sz="7200" cap="small" dirty="0">
                <a:solidFill>
                  <a:schemeClr val="bg1"/>
                </a:solidFill>
              </a:rPr>
              <a:t>Lord</a:t>
            </a:r>
            <a:r>
              <a:rPr lang="en-US" sz="7200" dirty="0">
                <a:solidFill>
                  <a:schemeClr val="bg1"/>
                </a:solidFill>
              </a:rPr>
              <a:t>, he is the God.</a:t>
            </a:r>
          </a:p>
        </p:txBody>
      </p:sp>
    </p:spTree>
    <p:extLst>
      <p:ext uri="{BB962C8B-B14F-4D97-AF65-F5344CB8AC3E}">
        <p14:creationId xmlns:p14="http://schemas.microsoft.com/office/powerpoint/2010/main" val="288251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FA49E-1543-45C2-8D90-E4F17D638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1" y="53009"/>
            <a:ext cx="5473149" cy="6467062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Background –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906 B.C.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Division 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Cultural Pressures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Idol Worship 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Corruption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Economic fall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A2E916B-AD53-4826-9CB5-7A1FFA7DD7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3635" y="53008"/>
            <a:ext cx="6665844" cy="675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71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0A02E-F63B-4A22-A71B-8618321C3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139" y="185530"/>
            <a:ext cx="10515600" cy="1245706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FFFF00"/>
                </a:solidFill>
              </a:rPr>
              <a:t>The Battle of God and Baal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C211A52-5CED-4439-8D65-4A2B3D7ADA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6167" y="1780967"/>
            <a:ext cx="9011732" cy="507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659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4816"/>
            <a:ext cx="10515600" cy="94765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Elements: </a:t>
            </a:r>
            <a:r>
              <a:rPr lang="en-US" sz="6000" dirty="0">
                <a:solidFill>
                  <a:srgbClr val="FFFF00"/>
                </a:solidFill>
              </a:rPr>
              <a:t>Gathering</a:t>
            </a:r>
            <a:r>
              <a:rPr lang="en-US" sz="6000" dirty="0">
                <a:solidFill>
                  <a:schemeClr val="bg1"/>
                </a:solidFill>
              </a:rPr>
              <a:t> in </a:t>
            </a:r>
            <a:r>
              <a:rPr lang="en-US" sz="6000" dirty="0">
                <a:solidFill>
                  <a:srgbClr val="FFFF00"/>
                </a:solidFill>
              </a:rPr>
              <a:t>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" y="1022466"/>
            <a:ext cx="12036829" cy="583553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000" b="1" baseline="30000" dirty="0">
                <a:solidFill>
                  <a:schemeClr val="bg1"/>
                </a:solidFill>
              </a:rPr>
              <a:t>30 </a:t>
            </a:r>
            <a:r>
              <a:rPr lang="en-US" sz="5000" dirty="0">
                <a:solidFill>
                  <a:schemeClr val="bg1"/>
                </a:solidFill>
              </a:rPr>
              <a:t>And Elijah said unto all the people, Come near unto me. </a:t>
            </a:r>
            <a:r>
              <a:rPr lang="en-US" sz="5000" dirty="0">
                <a:solidFill>
                  <a:srgbClr val="FFFF00"/>
                </a:solidFill>
              </a:rPr>
              <a:t>And all the people came near </a:t>
            </a:r>
            <a:r>
              <a:rPr lang="en-US" sz="5000" dirty="0">
                <a:solidFill>
                  <a:schemeClr val="bg1"/>
                </a:solidFill>
              </a:rPr>
              <a:t>unto him. And he </a:t>
            </a:r>
            <a:r>
              <a:rPr lang="en-US" sz="5000" dirty="0">
                <a:solidFill>
                  <a:srgbClr val="FFFF00"/>
                </a:solidFill>
              </a:rPr>
              <a:t>repaired the altar </a:t>
            </a:r>
            <a:r>
              <a:rPr lang="en-US" sz="5000" dirty="0">
                <a:solidFill>
                  <a:schemeClr val="bg1"/>
                </a:solidFill>
              </a:rPr>
              <a:t>of the </a:t>
            </a:r>
            <a:r>
              <a:rPr lang="en-US" sz="5000" cap="small" dirty="0">
                <a:solidFill>
                  <a:schemeClr val="bg1"/>
                </a:solidFill>
              </a:rPr>
              <a:t>Lord</a:t>
            </a:r>
            <a:r>
              <a:rPr lang="en-US" sz="5000" dirty="0">
                <a:solidFill>
                  <a:schemeClr val="bg1"/>
                </a:solidFill>
              </a:rPr>
              <a:t> that was broken down.</a:t>
            </a:r>
          </a:p>
          <a:p>
            <a:pPr marL="0" indent="0" algn="ctr">
              <a:buNone/>
            </a:pPr>
            <a:r>
              <a:rPr lang="en-US" sz="5000" b="1" baseline="30000" dirty="0">
                <a:solidFill>
                  <a:schemeClr val="bg1"/>
                </a:solidFill>
              </a:rPr>
              <a:t>31 </a:t>
            </a:r>
            <a:r>
              <a:rPr lang="en-US" sz="5000" dirty="0">
                <a:solidFill>
                  <a:schemeClr val="bg1"/>
                </a:solidFill>
              </a:rPr>
              <a:t>And Elijah took twelve stones, according to the number of the tribes of the sons of Jacob, unto whom the word of the </a:t>
            </a:r>
            <a:r>
              <a:rPr lang="en-US" sz="5000" cap="small" dirty="0">
                <a:solidFill>
                  <a:schemeClr val="bg1"/>
                </a:solidFill>
              </a:rPr>
              <a:t>Lord</a:t>
            </a:r>
            <a:r>
              <a:rPr lang="en-US" sz="5000" dirty="0">
                <a:solidFill>
                  <a:schemeClr val="bg1"/>
                </a:solidFill>
              </a:rPr>
              <a:t> came, saying, Israel shall be thy name:</a:t>
            </a:r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625159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Elements: </a:t>
            </a:r>
            <a:r>
              <a:rPr lang="en-US" sz="6000" dirty="0">
                <a:solidFill>
                  <a:srgbClr val="FFFF00"/>
                </a:solidFill>
              </a:rPr>
              <a:t>Separation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825625"/>
            <a:ext cx="12028516" cy="48162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600" b="1" baseline="30000" dirty="0">
                <a:solidFill>
                  <a:schemeClr val="bg1"/>
                </a:solidFill>
              </a:rPr>
              <a:t>32 </a:t>
            </a:r>
            <a:r>
              <a:rPr lang="en-US" sz="6600" dirty="0">
                <a:solidFill>
                  <a:schemeClr val="bg1"/>
                </a:solidFill>
              </a:rPr>
              <a:t>And with the stones he built an altar in the name of the </a:t>
            </a:r>
            <a:r>
              <a:rPr lang="en-US" sz="6600" cap="small" dirty="0">
                <a:solidFill>
                  <a:schemeClr val="bg1"/>
                </a:solidFill>
              </a:rPr>
              <a:t>Lord</a:t>
            </a:r>
            <a:r>
              <a:rPr lang="en-US" sz="6600" dirty="0">
                <a:solidFill>
                  <a:schemeClr val="bg1"/>
                </a:solidFill>
              </a:rPr>
              <a:t>: and he made a </a:t>
            </a:r>
            <a:r>
              <a:rPr lang="en-US" sz="6600" dirty="0">
                <a:solidFill>
                  <a:srgbClr val="FFFF00"/>
                </a:solidFill>
              </a:rPr>
              <a:t>trench</a:t>
            </a:r>
            <a:r>
              <a:rPr lang="en-US" sz="6600" dirty="0">
                <a:solidFill>
                  <a:schemeClr val="bg1"/>
                </a:solidFill>
              </a:rPr>
              <a:t> about the altar, as great as would contain two measures of seed.</a:t>
            </a:r>
          </a:p>
        </p:txBody>
      </p:sp>
    </p:spTree>
    <p:extLst>
      <p:ext uri="{BB962C8B-B14F-4D97-AF65-F5344CB8AC3E}">
        <p14:creationId xmlns:p14="http://schemas.microsoft.com/office/powerpoint/2010/main" val="2458915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55715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Elements: </a:t>
            </a:r>
            <a:r>
              <a:rPr lang="en-US" sz="6000" dirty="0">
                <a:solidFill>
                  <a:srgbClr val="FFFF00"/>
                </a:solidFill>
              </a:rPr>
              <a:t>Gospel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567" y="1172095"/>
            <a:ext cx="11953701" cy="56110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b="1" baseline="30000" dirty="0">
                <a:solidFill>
                  <a:schemeClr val="bg1"/>
                </a:solidFill>
              </a:rPr>
              <a:t>33 </a:t>
            </a:r>
            <a:r>
              <a:rPr lang="en-US" sz="6600" dirty="0">
                <a:solidFill>
                  <a:schemeClr val="bg1"/>
                </a:solidFill>
              </a:rPr>
              <a:t>And he put the wood in order, and cut </a:t>
            </a:r>
            <a:r>
              <a:rPr lang="en-US" sz="6600" dirty="0">
                <a:solidFill>
                  <a:srgbClr val="FFFF00"/>
                </a:solidFill>
              </a:rPr>
              <a:t>the bullock </a:t>
            </a:r>
            <a:r>
              <a:rPr lang="en-US" sz="6600" dirty="0">
                <a:solidFill>
                  <a:schemeClr val="bg1"/>
                </a:solidFill>
              </a:rPr>
              <a:t>in pieces, and laid him on the wood, and said, Fill four barrels with water, and pour it on the burnt sacrifice, and on the wood.</a:t>
            </a:r>
          </a:p>
        </p:txBody>
      </p:sp>
    </p:spTree>
    <p:extLst>
      <p:ext uri="{BB962C8B-B14F-4D97-AF65-F5344CB8AC3E}">
        <p14:creationId xmlns:p14="http://schemas.microsoft.com/office/powerpoint/2010/main" val="4096472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80654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Elements: </a:t>
            </a:r>
            <a:r>
              <a:rPr lang="en-US" sz="6000" dirty="0">
                <a:solidFill>
                  <a:srgbClr val="FFFF00"/>
                </a:solidFill>
              </a:rPr>
              <a:t>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" y="989215"/>
            <a:ext cx="12108873" cy="586878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b="1" baseline="30000" dirty="0">
                <a:solidFill>
                  <a:schemeClr val="bg1"/>
                </a:solidFill>
              </a:rPr>
              <a:t>33 </a:t>
            </a:r>
            <a:r>
              <a:rPr lang="en-US" sz="4400" dirty="0">
                <a:solidFill>
                  <a:schemeClr val="bg1"/>
                </a:solidFill>
              </a:rPr>
              <a:t>And he put the wood in order, and cut the bullock in pieces, and laid him on the wood, and said, Fill four barrels </a:t>
            </a:r>
            <a:r>
              <a:rPr lang="en-US" sz="4400" dirty="0">
                <a:solidFill>
                  <a:srgbClr val="FFFF00"/>
                </a:solidFill>
              </a:rPr>
              <a:t>with water</a:t>
            </a:r>
            <a:r>
              <a:rPr lang="en-US" sz="4400" dirty="0">
                <a:solidFill>
                  <a:schemeClr val="bg1"/>
                </a:solidFill>
              </a:rPr>
              <a:t>, and pour it on the burnt sacrifice, and on the wood.</a:t>
            </a:r>
          </a:p>
          <a:p>
            <a:pPr marL="0" indent="0" algn="ctr">
              <a:buNone/>
            </a:pPr>
            <a:r>
              <a:rPr lang="en-US" sz="4400" b="1" baseline="30000" dirty="0">
                <a:solidFill>
                  <a:schemeClr val="bg1"/>
                </a:solidFill>
              </a:rPr>
              <a:t>34 </a:t>
            </a:r>
            <a:r>
              <a:rPr lang="en-US" sz="4400" dirty="0">
                <a:solidFill>
                  <a:schemeClr val="bg1"/>
                </a:solidFill>
              </a:rPr>
              <a:t>And he said, Do it the second time. And they did it the second time. And he said, Do it the third time. And they did it the third time.</a:t>
            </a:r>
          </a:p>
          <a:p>
            <a:pPr marL="0" indent="0" algn="ctr">
              <a:buNone/>
            </a:pPr>
            <a:r>
              <a:rPr lang="en-US" sz="4400" b="1" baseline="30000" dirty="0">
                <a:solidFill>
                  <a:schemeClr val="bg1"/>
                </a:solidFill>
              </a:rPr>
              <a:t>35 </a:t>
            </a:r>
            <a:r>
              <a:rPr lang="en-US" sz="4400" dirty="0">
                <a:solidFill>
                  <a:schemeClr val="bg1"/>
                </a:solidFill>
              </a:rPr>
              <a:t>And the water ran round about the altar; and he filled the trench also with water.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41211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5839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Elements: </a:t>
            </a:r>
            <a:r>
              <a:rPr lang="en-US" sz="6000" dirty="0">
                <a:solidFill>
                  <a:srgbClr val="FFFF00"/>
                </a:solidFill>
              </a:rPr>
              <a:t>Prayer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91" y="1180406"/>
            <a:ext cx="11978640" cy="55612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baseline="30000" dirty="0">
                <a:solidFill>
                  <a:schemeClr val="bg1"/>
                </a:solidFill>
              </a:rPr>
              <a:t>37 </a:t>
            </a:r>
            <a:r>
              <a:rPr lang="en-US" sz="6000" dirty="0">
                <a:solidFill>
                  <a:schemeClr val="bg1"/>
                </a:solidFill>
              </a:rPr>
              <a:t>Hear me, O </a:t>
            </a:r>
            <a:r>
              <a:rPr lang="en-US" sz="6000" cap="small" dirty="0">
                <a:solidFill>
                  <a:schemeClr val="bg1"/>
                </a:solidFill>
              </a:rPr>
              <a:t>Lord</a:t>
            </a:r>
            <a:r>
              <a:rPr lang="en-US" sz="6000" dirty="0">
                <a:solidFill>
                  <a:schemeClr val="bg1"/>
                </a:solidFill>
              </a:rPr>
              <a:t>, hear me, that this </a:t>
            </a:r>
            <a:r>
              <a:rPr lang="en-US" sz="6000" dirty="0">
                <a:solidFill>
                  <a:srgbClr val="FFFF00"/>
                </a:solidFill>
              </a:rPr>
              <a:t>people may know </a:t>
            </a:r>
            <a:r>
              <a:rPr lang="en-US" sz="6000" dirty="0">
                <a:solidFill>
                  <a:schemeClr val="bg1"/>
                </a:solidFill>
              </a:rPr>
              <a:t>that thou art the </a:t>
            </a:r>
            <a:r>
              <a:rPr lang="en-US" sz="6000" cap="small" dirty="0">
                <a:solidFill>
                  <a:schemeClr val="bg1"/>
                </a:solidFill>
              </a:rPr>
              <a:t>Lord</a:t>
            </a:r>
            <a:r>
              <a:rPr lang="en-US" sz="6000" dirty="0">
                <a:solidFill>
                  <a:schemeClr val="bg1"/>
                </a:solidFill>
              </a:rPr>
              <a:t> God, and that thou hast </a:t>
            </a:r>
            <a:r>
              <a:rPr lang="en-US" sz="6000" dirty="0">
                <a:solidFill>
                  <a:srgbClr val="FFFF00"/>
                </a:solidFill>
              </a:rPr>
              <a:t>turned their heart </a:t>
            </a:r>
            <a:r>
              <a:rPr lang="en-US" sz="6000" dirty="0">
                <a:solidFill>
                  <a:schemeClr val="bg1"/>
                </a:solidFill>
              </a:rPr>
              <a:t>back again.</a:t>
            </a:r>
          </a:p>
        </p:txBody>
      </p:sp>
    </p:spTree>
    <p:extLst>
      <p:ext uri="{BB962C8B-B14F-4D97-AF65-F5344CB8AC3E}">
        <p14:creationId xmlns:p14="http://schemas.microsoft.com/office/powerpoint/2010/main" val="3273540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4816"/>
            <a:ext cx="10515600" cy="989214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Elements: </a:t>
            </a:r>
            <a:r>
              <a:rPr lang="en-US" sz="6000" dirty="0">
                <a:solidFill>
                  <a:srgbClr val="FFFF00"/>
                </a:solidFill>
              </a:rPr>
              <a:t>Fire</a:t>
            </a:r>
            <a:r>
              <a:rPr lang="en-US" sz="6000" dirty="0">
                <a:solidFill>
                  <a:schemeClr val="bg1"/>
                </a:solidFill>
              </a:rPr>
              <a:t> (Holy Spirit)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" y="1263534"/>
            <a:ext cx="12036829" cy="550302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baseline="30000" dirty="0">
                <a:solidFill>
                  <a:schemeClr val="bg1"/>
                </a:solidFill>
              </a:rPr>
              <a:t>38 </a:t>
            </a:r>
            <a:r>
              <a:rPr lang="en-US" sz="5400" dirty="0">
                <a:solidFill>
                  <a:schemeClr val="bg1"/>
                </a:solidFill>
              </a:rPr>
              <a:t>Then </a:t>
            </a:r>
            <a:r>
              <a:rPr lang="en-US" sz="5400" dirty="0">
                <a:solidFill>
                  <a:srgbClr val="FFFF00"/>
                </a:solidFill>
              </a:rPr>
              <a:t>the fire </a:t>
            </a:r>
            <a:r>
              <a:rPr lang="en-US" sz="5400" dirty="0">
                <a:solidFill>
                  <a:schemeClr val="bg1"/>
                </a:solidFill>
              </a:rPr>
              <a:t>of the </a:t>
            </a:r>
            <a:r>
              <a:rPr lang="en-US" sz="5400" cap="small" dirty="0">
                <a:solidFill>
                  <a:schemeClr val="bg1"/>
                </a:solidFill>
              </a:rPr>
              <a:t>Lord</a:t>
            </a:r>
            <a:r>
              <a:rPr lang="en-US" sz="5400" dirty="0">
                <a:solidFill>
                  <a:schemeClr val="bg1"/>
                </a:solidFill>
              </a:rPr>
              <a:t> fell, and consumed the burnt sacrifice, and the wood, and the stones, and the dust, and licked up the water that was in the trench.</a:t>
            </a:r>
          </a:p>
          <a:p>
            <a:pPr marL="0" indent="0" algn="ctr">
              <a:buNone/>
            </a:pPr>
            <a:r>
              <a:rPr lang="en-US" sz="5400" b="1" baseline="30000" dirty="0">
                <a:solidFill>
                  <a:schemeClr val="bg1"/>
                </a:solidFill>
              </a:rPr>
              <a:t>39 </a:t>
            </a:r>
            <a:r>
              <a:rPr lang="en-US" sz="5400" dirty="0">
                <a:solidFill>
                  <a:schemeClr val="bg1"/>
                </a:solidFill>
              </a:rPr>
              <a:t>And when all the people saw it, they fell on their faces: and they said, The </a:t>
            </a:r>
            <a:r>
              <a:rPr lang="en-US" sz="5400" cap="small" dirty="0">
                <a:solidFill>
                  <a:schemeClr val="bg1"/>
                </a:solidFill>
              </a:rPr>
              <a:t>Lord</a:t>
            </a:r>
            <a:r>
              <a:rPr lang="en-US" sz="5400" dirty="0">
                <a:solidFill>
                  <a:schemeClr val="bg1"/>
                </a:solidFill>
              </a:rPr>
              <a:t>, he is the God; the </a:t>
            </a:r>
            <a:r>
              <a:rPr lang="en-US" sz="5400" cap="small" dirty="0">
                <a:solidFill>
                  <a:schemeClr val="bg1"/>
                </a:solidFill>
              </a:rPr>
              <a:t>Lord</a:t>
            </a:r>
            <a:r>
              <a:rPr lang="en-US" sz="5400" dirty="0">
                <a:solidFill>
                  <a:schemeClr val="bg1"/>
                </a:solidFill>
              </a:rPr>
              <a:t>, he is the God.</a:t>
            </a:r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518705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534</Words>
  <Application>Microsoft Office PowerPoint</Application>
  <PresentationFormat>Widescreen</PresentationFormat>
  <Paragraphs>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What in the World </vt:lpstr>
      <vt:lpstr>Background – 906 B.C. Division  Cultural Pressures Idol Worship  Corruption Economic fall  </vt:lpstr>
      <vt:lpstr>The Battle of God and Baal</vt:lpstr>
      <vt:lpstr>Elements: Gathering in Unity</vt:lpstr>
      <vt:lpstr>Elements: Separation </vt:lpstr>
      <vt:lpstr>Elements: Gospel </vt:lpstr>
      <vt:lpstr>Elements: Word</vt:lpstr>
      <vt:lpstr>Elements: Prayer </vt:lpstr>
      <vt:lpstr>Elements: Fire (Holy Spirit) </vt:lpstr>
      <vt:lpstr>Consumes</vt:lpstr>
      <vt:lpstr>Conviction </vt:lpstr>
      <vt:lpstr>Conversion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Tommy J. McAmis</dc:creator>
  <cp:lastModifiedBy>tjmcmamis</cp:lastModifiedBy>
  <cp:revision>7</cp:revision>
  <dcterms:created xsi:type="dcterms:W3CDTF">2021-02-03T14:42:48Z</dcterms:created>
  <dcterms:modified xsi:type="dcterms:W3CDTF">2021-02-07T15:05:31Z</dcterms:modified>
</cp:coreProperties>
</file>