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79" r:id="rId9"/>
    <p:sldId id="284" r:id="rId10"/>
    <p:sldId id="285" r:id="rId11"/>
    <p:sldId id="281" r:id="rId12"/>
    <p:sldId id="282" r:id="rId13"/>
    <p:sldId id="283" r:id="rId14"/>
    <p:sldId id="286" r:id="rId15"/>
    <p:sldId id="288" r:id="rId16"/>
    <p:sldId id="287" r:id="rId17"/>
    <p:sldId id="289" r:id="rId18"/>
    <p:sldId id="290" r:id="rId19"/>
    <p:sldId id="291" r:id="rId20"/>
    <p:sldId id="293" r:id="rId21"/>
    <p:sldId id="292" r:id="rId22"/>
    <p:sldId id="294" r:id="rId23"/>
    <p:sldId id="297" r:id="rId24"/>
    <p:sldId id="296" r:id="rId25"/>
    <p:sldId id="29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F04C2-57F6-4A5E-A20B-DA457BDD7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36C5E3-934F-4519-B08A-2E15E64A1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DCB2B-DCF7-438E-96E2-77BEDA3DC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0E76-D4DF-49FB-B7EC-E5D126E0868D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0883D-685D-4C5A-8815-6E02F7CAC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3F13C-D809-49B9-A5D7-8DA430C99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37DC4-7680-41D6-AFFE-1DCBD0116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7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C9CA1-DE4C-42D4-930C-798BB0AC6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F5388-1AD3-4507-80DB-F4E9B4C13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A22CE-DBEA-47F3-B567-841A41D6F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0E76-D4DF-49FB-B7EC-E5D126E0868D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D4531-614F-4F54-9F56-2A7A575A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191A2-3621-441C-8B6D-FC38D3D1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37DC4-7680-41D6-AFFE-1DCBD0116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0C57A5-40B0-479F-930B-BBFE269E1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4D0C5-4A63-4C6E-9EC3-1C1446FAB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CCE42-3B2B-4DAB-8D68-5F93EF4D9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0E76-D4DF-49FB-B7EC-E5D126E0868D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2AAEF-F72B-4AAA-BFCF-7581B326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EF25C-67CA-414D-AD48-5D2652B11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37DC4-7680-41D6-AFFE-1DCBD0116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7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7C993-027E-49DF-89A6-D979C0DD2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E7EA9-4882-4702-B366-4A4A70234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FC2F6-CF22-454C-BAE7-EE58A5FF3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0E76-D4DF-49FB-B7EC-E5D126E0868D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83262-6F51-4B6D-8239-800EDDBD9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B30C0-A9EF-4CE2-B552-8497AC669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37DC4-7680-41D6-AFFE-1DCBD0116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5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915E2-0277-4670-A1C2-C5ADDD02C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50635-0E55-4DCA-8878-3FA746337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02EB3-36A8-4538-B4D1-CC9B9B6BE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0E76-D4DF-49FB-B7EC-E5D126E0868D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B0106-838F-45EA-A85B-6D8181B27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AD152-870D-4E0E-B48D-1A88D68A4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37DC4-7680-41D6-AFFE-1DCBD0116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7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97A58-2E54-40F1-B160-BDF6853B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4DBF9-FCFF-47C8-9922-8A859DB1A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626B5-FB74-487C-B369-4ACD2E959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D67B3-3A9F-433A-B6CD-E869FF1E2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0E76-D4DF-49FB-B7EC-E5D126E0868D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F6863E-46C2-4EDF-A2A6-E063B2F2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A782F-7DD7-46BA-83C5-F9D75FCB9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37DC4-7680-41D6-AFFE-1DCBD0116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7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88C1-C9C8-4315-A229-0975297E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2F8C6-8D38-43A5-B5C7-7E87F5273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6F0BC6-772E-4A86-B574-1B1863857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59370F-9EFE-4A8E-B613-7D7D90E0F1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2CD33F-AA17-4871-95A9-02663E2213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3CBDE1-6FB7-47A2-8D86-02FA52D41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0E76-D4DF-49FB-B7EC-E5D126E0868D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9A03D6-154D-4179-88E4-E75B190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BC993D-4A29-4973-A363-71A1220A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37DC4-7680-41D6-AFFE-1DCBD0116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42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D9B45-8ADB-49C2-A986-9DAB3E168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6631ED-8D54-4C77-B4A4-B657AA4B5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0E76-D4DF-49FB-B7EC-E5D126E0868D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D0C95B-636A-4D86-B000-A46C7B111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CCEF0-A41B-4379-B754-B7B7E4D21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37DC4-7680-41D6-AFFE-1DCBD0116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6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D76059-FF76-45B9-98F2-3E653D7BF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0E76-D4DF-49FB-B7EC-E5D126E0868D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6E2FBE-B964-462F-97CB-F1499344A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A9C82-5ACD-4D46-8738-1CA55E100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37DC4-7680-41D6-AFFE-1DCBD0116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1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9281A-BD6C-4CB9-B4DD-95E77210B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8D8A3-DA67-44F2-B1DD-2E78A6739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5C2460-0BD0-4EC1-9F40-2A99538B8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8A4710-8A87-4EDB-B122-836C15AF7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0E76-D4DF-49FB-B7EC-E5D126E0868D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78418-1F0C-4C99-8FCE-6E01E395B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761FB-72FA-43EB-ABB0-CF2C5A179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37DC4-7680-41D6-AFFE-1DCBD0116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9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053F9-DE00-4B5E-98E2-D420854E7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E8988D-E004-4BC3-8D6D-381B7FDDE6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61ADFE-72D1-4F1C-9BD8-D6B6D3E34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29CA06-C117-4CE5-9FED-7D98EC59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0E76-D4DF-49FB-B7EC-E5D126E0868D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0967C-F438-4351-99BF-A5959E447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374FD1-E0A6-42DF-9214-8EEDE87F4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37DC4-7680-41D6-AFFE-1DCBD0116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5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4957F7-61E9-4951-ABC3-53A440F18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29414-3952-4B2D-A32E-EB2DD1A48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01F6B-DF4E-4148-AE06-741EAE9291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30E76-D4DF-49FB-B7EC-E5D126E0868D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81E99-448F-414D-90A9-24BBF7580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7E26F-263F-4E0B-9CF1-A0EC8E475C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37DC4-7680-41D6-AFFE-1DCBD0116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9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0BCA7-563E-479A-8AFC-8DF9FAA8E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5105332"/>
            <a:ext cx="9144000" cy="1655762"/>
          </a:xfrm>
        </p:spPr>
        <p:txBody>
          <a:bodyPr/>
          <a:lstStyle/>
          <a:p>
            <a:r>
              <a:rPr lang="en-US" dirty="0"/>
              <a:t>One World Religion Part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A9B534-45B2-4E05-A3EB-13A7415CFB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AFF759-2903-40A6-99AC-E1505C869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8" y="96906"/>
            <a:ext cx="11595652" cy="547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45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92CB6-64D2-4168-9431-63C13FD59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313 A.D.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9A181-A3F1-4EC7-A7E1-A57BED152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4" y="1825624"/>
            <a:ext cx="12046226" cy="4906479"/>
          </a:xfrm>
        </p:spPr>
        <p:txBody>
          <a:bodyPr>
            <a:noAutofit/>
          </a:bodyPr>
          <a:lstStyle/>
          <a:p>
            <a:r>
              <a:rPr lang="en-US" sz="4000" dirty="0"/>
              <a:t>Constantine made this the official state religion. </a:t>
            </a:r>
          </a:p>
          <a:p>
            <a:r>
              <a:rPr lang="en-US" sz="4000" dirty="0"/>
              <a:t>This would begin the merging of paganism with Christianity. </a:t>
            </a:r>
          </a:p>
          <a:p>
            <a:r>
              <a:rPr lang="en-US" sz="4000" dirty="0"/>
              <a:t>He declared himself the Vicar of Christ.</a:t>
            </a:r>
          </a:p>
          <a:p>
            <a:r>
              <a:rPr lang="en-US" sz="4000" dirty="0"/>
              <a:t>He elevate converts to positions of influence and authority in his empire.</a:t>
            </a:r>
          </a:p>
          <a:p>
            <a:r>
              <a:rPr lang="en-US" sz="4000" dirty="0"/>
              <a:t>They brought in their </a:t>
            </a:r>
            <a:r>
              <a:rPr lang="en-US" sz="4000" b="1" dirty="0"/>
              <a:t>traditions</a:t>
            </a:r>
            <a:r>
              <a:rPr lang="en-US" sz="4000" dirty="0"/>
              <a:t> and mixed them with Christianity. </a:t>
            </a:r>
          </a:p>
        </p:txBody>
      </p:sp>
    </p:spTree>
    <p:extLst>
      <p:ext uri="{BB962C8B-B14F-4D97-AF65-F5344CB8AC3E}">
        <p14:creationId xmlns:p14="http://schemas.microsoft.com/office/powerpoint/2010/main" val="2751951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2FE8F-ACA0-472F-AFBB-B2450E0A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Many Waters </a:t>
            </a:r>
            <a:r>
              <a:rPr lang="en-US" dirty="0"/>
              <a:t>– Population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5F700-0F63-4980-B055-B20314474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1" y="1825625"/>
            <a:ext cx="11953461" cy="4932984"/>
          </a:xfrm>
        </p:spPr>
        <p:txBody>
          <a:bodyPr>
            <a:normAutofit/>
          </a:bodyPr>
          <a:lstStyle/>
          <a:p>
            <a:r>
              <a:rPr lang="en-US" sz="4800" b="1" i="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system-ui"/>
              </a:rPr>
              <a:t>And there came one of the seven angels which had the seven vials, and talked with me, saying unto me, Come hither; I will shew unto thee the judgment of the 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system-ui"/>
              </a:rPr>
              <a:t>great whore 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system-ui"/>
              </a:rPr>
              <a:t>that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system-ui"/>
              </a:rPr>
              <a:t>sitteth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system-ui"/>
              </a:rPr>
              <a:t> upon 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system-ui"/>
              </a:rPr>
              <a:t>many waters:</a:t>
            </a:r>
          </a:p>
          <a:p>
            <a:r>
              <a:rPr lang="en-US" sz="4800" b="1" dirty="0">
                <a:solidFill>
                  <a:srgbClr val="000000"/>
                </a:solidFill>
                <a:latin typeface="system-ui"/>
              </a:rPr>
              <a:t>Largest in the world with 1.1 million (1 in every 6)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398888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C4F81-7EE8-4037-BF37-F7F2E5A22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False Doctrine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9F28-931D-4789-84AB-97C314150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system-ui"/>
              </a:rPr>
              <a:t>With whom the </a:t>
            </a:r>
            <a:r>
              <a:rPr lang="en-US" sz="5400" b="1" i="0" dirty="0">
                <a:solidFill>
                  <a:srgbClr val="000000"/>
                </a:solidFill>
                <a:effectLst/>
                <a:latin typeface="system-ui"/>
              </a:rPr>
              <a:t>kings of the earth 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system-ui"/>
              </a:rPr>
              <a:t>have committed fornication, and the inhabitants of the earth have been made </a:t>
            </a:r>
            <a:r>
              <a:rPr lang="en-US" sz="5400" b="1" i="0" dirty="0">
                <a:solidFill>
                  <a:srgbClr val="000000"/>
                </a:solidFill>
                <a:effectLst/>
                <a:latin typeface="system-ui"/>
              </a:rPr>
              <a:t>drunk with the wine of her fornication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458690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B7386-E078-458B-951F-23DAAC40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Martin Luther 95 “Theses” Wittenberg, Germany 1500’s.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BA9C753-DCF0-4F97-891A-3D86104CBD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7531" t="4383" r="15414" b="6997"/>
          <a:stretch/>
        </p:blipFill>
        <p:spPr>
          <a:xfrm>
            <a:off x="403652" y="1607690"/>
            <a:ext cx="4055165" cy="4624318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37B1814-E654-47C7-8E49-9AE2B4EDDC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23364" b="11113"/>
          <a:stretch/>
        </p:blipFill>
        <p:spPr>
          <a:xfrm>
            <a:off x="4458817" y="1537252"/>
            <a:ext cx="7551505" cy="461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0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0A4C9F-B398-4A56-A336-F0B35266F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Scripture and Tradition </a:t>
            </a:r>
            <a:r>
              <a:rPr lang="en-US" dirty="0"/>
              <a:t>– Sola Scriptura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818BF-F137-4FC1-9B65-483B98206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4" y="1497496"/>
            <a:ext cx="11208026" cy="5360504"/>
          </a:xfrm>
        </p:spPr>
        <p:txBody>
          <a:bodyPr>
            <a:normAutofit/>
          </a:bodyPr>
          <a:lstStyle/>
          <a:p>
            <a:r>
              <a:rPr lang="en-US" sz="4000" dirty="0"/>
              <a:t>Include the Apocrypha (Revelation 22:19)</a:t>
            </a:r>
          </a:p>
          <a:p>
            <a:r>
              <a:rPr lang="en-US" sz="4000" dirty="0"/>
              <a:t>“Both Scripture and Tradition must be accepted and honored with equal sentiments of devotion and reverence.”</a:t>
            </a:r>
          </a:p>
          <a:p>
            <a:r>
              <a:rPr lang="en-US" sz="4000" dirty="0"/>
              <a:t>Papal Infallibility – When speaking in his role as Vicar of Christ (his physical replacement). </a:t>
            </a:r>
          </a:p>
          <a:p>
            <a:r>
              <a:rPr lang="en-US" sz="4000" dirty="0"/>
              <a:t>2 Peter 1:21, 2 Timothy 3:16</a:t>
            </a:r>
          </a:p>
        </p:txBody>
      </p:sp>
    </p:spTree>
    <p:extLst>
      <p:ext uri="{BB962C8B-B14F-4D97-AF65-F5344CB8AC3E}">
        <p14:creationId xmlns:p14="http://schemas.microsoft.com/office/powerpoint/2010/main" val="1986034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746E573-4018-4C63-AEC0-ABDDA87AFB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7891" r="7154" b="7241"/>
          <a:stretch/>
        </p:blipFill>
        <p:spPr>
          <a:xfrm>
            <a:off x="92765" y="0"/>
            <a:ext cx="4532244" cy="6732104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98314E-9B26-4C27-9C59-3C5E0D952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3391" y="397564"/>
            <a:ext cx="6665844" cy="633453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Here are the Catholic Ten Commandments: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I am the LORD your God. You shall worship the Lord your God and Him only shall you serve.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You shall not take the name of the Lord your God in vain.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Remember to keep holy the Sabbath day.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Honor your father and your mother.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You shall not kill.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You shall not commit adultery.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You shall not steal.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You shall not bear false witness against your neighbor.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You shall not covet your neighbor’s wife.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You shall not covet your neighbor’s goods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78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2797-3CBE-4A2F-9D2A-810C1DB80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Grace and Faith Alone- Salvation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66E2E-677F-4406-938A-A186E8A71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5625"/>
            <a:ext cx="11714922" cy="4351338"/>
          </a:xfrm>
        </p:spPr>
        <p:txBody>
          <a:bodyPr>
            <a:normAutofit/>
          </a:bodyPr>
          <a:lstStyle/>
          <a:p>
            <a:r>
              <a:rPr lang="en-US" sz="4400" dirty="0">
                <a:highlight>
                  <a:srgbClr val="FFFF00"/>
                </a:highlight>
              </a:rPr>
              <a:t>Baptism</a:t>
            </a:r>
            <a:r>
              <a:rPr lang="en-US" sz="4400" dirty="0"/>
              <a:t> – Sprinkling – This is a new birth.</a:t>
            </a:r>
          </a:p>
          <a:p>
            <a:r>
              <a:rPr lang="en-US" sz="4400" dirty="0"/>
              <a:t>This begins the process of Salvation. </a:t>
            </a:r>
          </a:p>
          <a:p>
            <a:r>
              <a:rPr lang="en-US" sz="4400" dirty="0"/>
              <a:t>We believe: “Believers Baptism” – Acts 2: 36 - 38</a:t>
            </a:r>
          </a:p>
          <a:p>
            <a:r>
              <a:rPr lang="en-US" sz="4400" dirty="0"/>
              <a:t>This is done after we are born again – John 3:3 </a:t>
            </a:r>
          </a:p>
        </p:txBody>
      </p:sp>
    </p:spTree>
    <p:extLst>
      <p:ext uri="{BB962C8B-B14F-4D97-AF65-F5344CB8AC3E}">
        <p14:creationId xmlns:p14="http://schemas.microsoft.com/office/powerpoint/2010/main" val="2732778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B5521-5847-44BB-BD4C-68159333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998" y="365125"/>
            <a:ext cx="10995802" cy="1325563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Penance</a:t>
            </a:r>
            <a:r>
              <a:rPr lang="en-US" dirty="0"/>
              <a:t> – Act of repentance, required to receive forgiveness of sins after baptism.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FD146-8A1B-4BBF-89E0-4914BEC18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47" y="2146852"/>
            <a:ext cx="8252791" cy="4545496"/>
          </a:xfrm>
        </p:spPr>
        <p:txBody>
          <a:bodyPr>
            <a:noAutofit/>
          </a:bodyPr>
          <a:lstStyle/>
          <a:p>
            <a:r>
              <a:rPr lang="en-US" sz="4000" dirty="0"/>
              <a:t>Rosary – Set of prayers. String of Knots used to count the prayers. </a:t>
            </a:r>
          </a:p>
          <a:p>
            <a:r>
              <a:rPr lang="en-US" sz="4000" dirty="0"/>
              <a:t>Reading Scripture</a:t>
            </a:r>
          </a:p>
          <a:p>
            <a:r>
              <a:rPr lang="en-US" sz="4000" dirty="0"/>
              <a:t>Prayers – Our father or Hail Mary</a:t>
            </a:r>
          </a:p>
          <a:p>
            <a:r>
              <a:rPr lang="en-US" sz="4000" dirty="0"/>
              <a:t>Doing good works</a:t>
            </a:r>
          </a:p>
          <a:p>
            <a:r>
              <a:rPr lang="en-US" sz="4000" dirty="0"/>
              <a:t>Fasting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1D8D350-6E21-4879-8809-C3603F969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737" y="1690688"/>
            <a:ext cx="3541265" cy="325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586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4AAE-00DD-406D-B710-356128B40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Transubstantiation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451EB-9CBD-4A8B-9630-A585D9DEA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537252"/>
            <a:ext cx="11635409" cy="5320747"/>
          </a:xfrm>
        </p:spPr>
        <p:txBody>
          <a:bodyPr>
            <a:normAutofit/>
          </a:bodyPr>
          <a:lstStyle/>
          <a:p>
            <a:r>
              <a:rPr lang="en-US" sz="3200" b="0" i="0" dirty="0">
                <a:solidFill>
                  <a:srgbClr val="202124"/>
                </a:solidFill>
                <a:effectLst/>
                <a:latin typeface="Roboto"/>
              </a:rPr>
              <a:t>According to Compendium of the Catechism of the Catholic Church "The </a:t>
            </a:r>
            <a:r>
              <a:rPr lang="en-US" sz="3200" b="1" i="0" dirty="0">
                <a:solidFill>
                  <a:srgbClr val="202124"/>
                </a:solidFill>
                <a:effectLst/>
                <a:latin typeface="Roboto"/>
              </a:rPr>
              <a:t>Eucharist</a:t>
            </a:r>
            <a:r>
              <a:rPr lang="en-US" sz="3200" b="0" i="0" dirty="0">
                <a:solidFill>
                  <a:srgbClr val="202124"/>
                </a:solidFill>
                <a:effectLst/>
                <a:latin typeface="Roboto"/>
              </a:rPr>
              <a:t> is the very </a:t>
            </a:r>
            <a:r>
              <a:rPr lang="en-US" sz="3200" b="1" i="0" dirty="0">
                <a:solidFill>
                  <a:srgbClr val="202124"/>
                </a:solidFill>
                <a:effectLst/>
                <a:latin typeface="Roboto"/>
              </a:rPr>
              <a:t>sacrifice</a:t>
            </a:r>
            <a:r>
              <a:rPr lang="en-US" sz="3200" b="0" i="0" dirty="0">
                <a:solidFill>
                  <a:srgbClr val="202124"/>
                </a:solidFill>
                <a:effectLst/>
                <a:latin typeface="Roboto"/>
              </a:rPr>
              <a:t> of the Body and Blood of the Lord Jesus which he instituted to perpetuate the </a:t>
            </a:r>
            <a:r>
              <a:rPr lang="en-US" sz="3200" b="1" i="0" dirty="0">
                <a:solidFill>
                  <a:srgbClr val="202124"/>
                </a:solidFill>
                <a:effectLst/>
                <a:latin typeface="Roboto"/>
              </a:rPr>
              <a:t>sacrifice</a:t>
            </a:r>
            <a:r>
              <a:rPr lang="en-US" sz="3200" b="0" i="0" dirty="0">
                <a:solidFill>
                  <a:srgbClr val="202124"/>
                </a:solidFill>
                <a:effectLst/>
                <a:latin typeface="Roboto"/>
              </a:rPr>
              <a:t> of the cross throughout the ages until his return in glory.</a:t>
            </a:r>
            <a:endParaRPr lang="en-US" sz="3200" dirty="0"/>
          </a:p>
          <a:p>
            <a:r>
              <a:rPr lang="en-US" sz="4000" dirty="0"/>
              <a:t>John 6:53,54,63</a:t>
            </a:r>
          </a:p>
          <a:p>
            <a:r>
              <a:rPr lang="en-US" sz="4000" dirty="0"/>
              <a:t>His work was completed.</a:t>
            </a:r>
          </a:p>
          <a:p>
            <a:r>
              <a:rPr lang="en-US" sz="4000" dirty="0"/>
              <a:t>John 19:30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71C797-439C-495C-A3ED-8193A8BC5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599" y="3952461"/>
            <a:ext cx="4234023" cy="254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66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3DF9A-DA0F-4D91-86F0-1ED721021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Mediation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7AE87-3022-4644-810A-11C49CC53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1825625"/>
            <a:ext cx="118872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highlight>
                  <a:srgbClr val="C0C0C0"/>
                </a:highlight>
              </a:rPr>
              <a:t>Mary – </a:t>
            </a:r>
          </a:p>
          <a:p>
            <a:pPr marL="0" indent="0">
              <a:buNone/>
            </a:pPr>
            <a:r>
              <a:rPr lang="en-US" sz="4000" dirty="0"/>
              <a:t>“Conceived immaculate” – No original sin. Never sinned. Free from wages of death (Never died). </a:t>
            </a:r>
          </a:p>
          <a:p>
            <a:pPr marL="0" indent="0">
              <a:buNone/>
            </a:pPr>
            <a:r>
              <a:rPr lang="en-US" sz="4000" dirty="0"/>
              <a:t>Queen of Heaven – Jeremiah 44:17</a:t>
            </a:r>
          </a:p>
          <a:p>
            <a:pPr marL="0" indent="0">
              <a:buNone/>
            </a:pPr>
            <a:r>
              <a:rPr lang="en-US" sz="4000" dirty="0"/>
              <a:t>Advocate to be prayed to</a:t>
            </a:r>
          </a:p>
          <a:p>
            <a:pPr marL="0" indent="0">
              <a:buNone/>
            </a:pPr>
            <a:r>
              <a:rPr lang="en-US" sz="4000" dirty="0">
                <a:highlight>
                  <a:srgbClr val="C0C0C0"/>
                </a:highlight>
              </a:rPr>
              <a:t>Prayers to Saints </a:t>
            </a:r>
            <a:r>
              <a:rPr lang="en-US" sz="4000" dirty="0"/>
              <a:t>– elevated status (Romans 1:7)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7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2FE8F-ACA0-472F-AFBB-B2450E0A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Waters – Population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5F700-0F63-4980-B055-B20314474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1" y="1825625"/>
            <a:ext cx="11953461" cy="4932984"/>
          </a:xfrm>
        </p:spPr>
        <p:txBody>
          <a:bodyPr>
            <a:normAutofit/>
          </a:bodyPr>
          <a:lstStyle/>
          <a:p>
            <a:r>
              <a:rPr lang="en-US" sz="4800" b="1" i="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system-ui"/>
              </a:rPr>
              <a:t>And there came one of the seven angels which had the seven vials, and talked with me, saying unto me, Come hither; I will shew unto thee the judgment of the 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system-ui"/>
              </a:rPr>
              <a:t>great whore 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system-ui"/>
              </a:rPr>
              <a:t>that </a:t>
            </a:r>
            <a:r>
              <a:rPr lang="en-US" sz="4800" b="0" i="0" dirty="0" err="1">
                <a:solidFill>
                  <a:srgbClr val="000000"/>
                </a:solidFill>
                <a:effectLst/>
                <a:latin typeface="system-ui"/>
              </a:rPr>
              <a:t>sitteth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system-ui"/>
              </a:rPr>
              <a:t> upon 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system-ui"/>
              </a:rPr>
              <a:t>many waters: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415213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3216A-D8BF-45B3-934F-0D23AFE43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185531"/>
            <a:ext cx="11595652" cy="1505158"/>
          </a:xfrm>
        </p:spPr>
        <p:txBody>
          <a:bodyPr/>
          <a:lstStyle/>
          <a:p>
            <a:r>
              <a:rPr lang="en-US" dirty="0"/>
              <a:t>Verse 3 </a:t>
            </a:r>
            <a:r>
              <a:rPr lang="en-US" dirty="0">
                <a:highlight>
                  <a:srgbClr val="FFFF00"/>
                </a:highlight>
              </a:rPr>
              <a:t>Blasphemy</a:t>
            </a:r>
            <a:r>
              <a:rPr lang="en-US" dirty="0"/>
              <a:t> – Make one God, Forgive sins.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64556-1F2B-46E8-93AB-26627E2E5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0" y="1825625"/>
            <a:ext cx="12072730" cy="4846844"/>
          </a:xfrm>
        </p:spPr>
        <p:txBody>
          <a:bodyPr/>
          <a:lstStyle/>
          <a:p>
            <a:r>
              <a:rPr lang="en-US" sz="4000" dirty="0"/>
              <a:t>Pope – Vicar of Christ – forgives sins as the representative of Christ. </a:t>
            </a:r>
          </a:p>
          <a:p>
            <a:r>
              <a:rPr lang="en-US" sz="4000" dirty="0"/>
              <a:t>Papal infallibility – </a:t>
            </a:r>
          </a:p>
          <a:p>
            <a:r>
              <a:rPr lang="en-US" sz="4000" dirty="0"/>
              <a:t>Hebrews 7:24-25</a:t>
            </a:r>
          </a:p>
          <a:p>
            <a:r>
              <a:rPr lang="en-US" sz="4000" dirty="0"/>
              <a:t>I Timothy 2:5</a:t>
            </a:r>
          </a:p>
          <a:p>
            <a:r>
              <a:rPr lang="en-US" sz="4000" dirty="0"/>
              <a:t>Acts 4:12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19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6D9E8-81C7-48EF-8E7B-B6E819EE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believe in Faith alone by grace alone in Christ alone.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FB083-0416-4960-8435-E85FFA826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Ephesians 2:8-9</a:t>
            </a:r>
          </a:p>
          <a:p>
            <a:r>
              <a:rPr lang="en-US" sz="4000" dirty="0"/>
              <a:t>Titus 3:5</a:t>
            </a:r>
          </a:p>
          <a:p>
            <a:r>
              <a:rPr lang="en-US" sz="4000" dirty="0"/>
              <a:t>Romans 11:6</a:t>
            </a:r>
          </a:p>
        </p:txBody>
      </p:sp>
    </p:spTree>
    <p:extLst>
      <p:ext uri="{BB962C8B-B14F-4D97-AF65-F5344CB8AC3E}">
        <p14:creationId xmlns:p14="http://schemas.microsoft.com/office/powerpoint/2010/main" val="4155492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3651D-9B25-4315-830E-BD1D00F89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Heaven and Hell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7AD6C-963B-4F9C-A66B-98D8726A5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5625"/>
            <a:ext cx="11049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Purgatory – “Purge” – Holding place- Intermediate stages. </a:t>
            </a:r>
          </a:p>
          <a:p>
            <a:pPr marL="0" indent="0">
              <a:buNone/>
            </a:pPr>
            <a:r>
              <a:rPr lang="en-US" sz="4000" dirty="0"/>
              <a:t>Others can help them with restitutions by taking the Eucharistic sacrifice for them, almsgiving, indulgences, and works of penance.</a:t>
            </a:r>
          </a:p>
          <a:p>
            <a:pPr marL="0" indent="0">
              <a:buNone/>
            </a:pPr>
            <a:r>
              <a:rPr lang="en-US" sz="4000" dirty="0"/>
              <a:t>Hebrews 9:27 </a:t>
            </a:r>
          </a:p>
          <a:p>
            <a:pPr marL="0" indent="0">
              <a:buNone/>
            </a:pPr>
            <a:r>
              <a:rPr lang="en-US" sz="4000" dirty="0"/>
              <a:t>Psalms 49:7-8</a:t>
            </a:r>
          </a:p>
        </p:txBody>
      </p:sp>
    </p:spTree>
    <p:extLst>
      <p:ext uri="{BB962C8B-B14F-4D97-AF65-F5344CB8AC3E}">
        <p14:creationId xmlns:p14="http://schemas.microsoft.com/office/powerpoint/2010/main" val="126713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00919-49A1-433D-9A05-03F73324A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Blood of saints and Martyrs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411A-1982-4550-9B3E-EE221B403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And I saw the woman drunken with 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system-ui"/>
              </a:rPr>
              <a:t>the blood of the saints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, and with the blood of the martyrs of Jesus: and when I saw her, I wondered with great admiration.</a:t>
            </a:r>
          </a:p>
          <a:p>
            <a:r>
              <a:rPr lang="en-US" sz="4400" dirty="0">
                <a:solidFill>
                  <a:srgbClr val="000000"/>
                </a:solidFill>
                <a:latin typeface="system-ui"/>
              </a:rPr>
              <a:t>Two major periods: Crusades (1-9  million people) and the Reformation.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92273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32467-DEB0-4379-B7B4-6AB843239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57" y="365125"/>
            <a:ext cx="11814629" cy="1325563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Wealthy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8FE01-EE79-42A6-A6A5-417A5A79B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57" y="1825625"/>
            <a:ext cx="12032343" cy="4351338"/>
          </a:xfrm>
        </p:spPr>
        <p:txBody>
          <a:bodyPr>
            <a:normAutofit lnSpcReduction="10000"/>
          </a:bodyPr>
          <a:lstStyle/>
          <a:p>
            <a:r>
              <a:rPr lang="en-US" sz="48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system-ui"/>
              </a:rPr>
              <a:t>And the woman was arrayed 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system-ui"/>
              </a:rPr>
              <a:t>in purple and scarlet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system-ui"/>
              </a:rPr>
              <a:t>colour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system-ui"/>
              </a:rPr>
              <a:t>, and decked with gold and precious stones and pearls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system-ui"/>
              </a:rPr>
              <a:t>, having a 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system-ui"/>
              </a:rPr>
              <a:t>golden cup in her hand full of abominations and filthiness of her fornication:</a:t>
            </a:r>
          </a:p>
          <a:p>
            <a:r>
              <a:rPr lang="en-US" sz="4800" b="1" dirty="0">
                <a:solidFill>
                  <a:srgbClr val="000000"/>
                </a:solidFill>
                <a:latin typeface="system-ui"/>
              </a:rPr>
              <a:t>Knights Templar – Banking, Loans, Deals, and Western Union. 1100 A.D.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539603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A4925-9DF3-40EE-8D38-4186A7003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832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Has a City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70B14-E3B4-4338-9800-888665C68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8" y="1258958"/>
            <a:ext cx="6122504" cy="4918005"/>
          </a:xfrm>
        </p:spPr>
        <p:txBody>
          <a:bodyPr>
            <a:normAutofit lnSpcReduction="10000"/>
          </a:bodyPr>
          <a:lstStyle/>
          <a:p>
            <a:r>
              <a:rPr lang="en-US" sz="54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system-ui"/>
              </a:rPr>
              <a:t>And the woman which thou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system-ui"/>
              </a:rPr>
              <a:t>sawest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system-ui"/>
              </a:rPr>
              <a:t> is that great city, which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system-ui"/>
              </a:rPr>
              <a:t>reigneth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system-ui"/>
              </a:rPr>
              <a:t> over the kings of the earth</a:t>
            </a:r>
          </a:p>
          <a:p>
            <a:r>
              <a:rPr lang="en-US" sz="5400" dirty="0">
                <a:solidFill>
                  <a:srgbClr val="000000"/>
                </a:solidFill>
                <a:latin typeface="system-ui"/>
              </a:rPr>
              <a:t>Feb 11, 1929</a:t>
            </a:r>
            <a:endParaRPr lang="en-US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B5B2EB-495D-449D-A60B-B5753A4192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39" t="16248"/>
          <a:stretch/>
        </p:blipFill>
        <p:spPr>
          <a:xfrm>
            <a:off x="6202016" y="556592"/>
            <a:ext cx="5989983" cy="608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60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C4F81-7EE8-4037-BF37-F7F2E5A22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Doctrine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9F28-931D-4789-84AB-97C314150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system-ui"/>
              </a:rPr>
              <a:t>With whom the </a:t>
            </a:r>
            <a:r>
              <a:rPr lang="en-US" sz="5400" b="1" i="0" dirty="0">
                <a:solidFill>
                  <a:srgbClr val="000000"/>
                </a:solidFill>
                <a:effectLst/>
                <a:latin typeface="system-ui"/>
              </a:rPr>
              <a:t>kings of the earth 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system-ui"/>
              </a:rPr>
              <a:t>have committed fornication, and the inhabitants of the earth have been made </a:t>
            </a:r>
            <a:r>
              <a:rPr lang="en-US" sz="5400" b="1" i="0" dirty="0">
                <a:solidFill>
                  <a:srgbClr val="000000"/>
                </a:solidFill>
                <a:effectLst/>
                <a:latin typeface="system-ui"/>
              </a:rPr>
              <a:t>drunk with the wine of her fornication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417636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87F79-7A5F-45E8-A0CE-3A083C5D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Blasphemy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02895-7DEB-4286-B044-6016719F3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So he carried me away in the spirit into the wilderness: and I saw a 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system-ui"/>
              </a:rPr>
              <a:t>woman sit upon a scarlet </a:t>
            </a:r>
            <a:r>
              <a:rPr lang="en-US" sz="4400" b="1" i="0" dirty="0" err="1">
                <a:solidFill>
                  <a:srgbClr val="000000"/>
                </a:solidFill>
                <a:effectLst/>
                <a:latin typeface="system-ui"/>
              </a:rPr>
              <a:t>coloured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system-ui"/>
              </a:rPr>
              <a:t> beast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, full of names of 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system-ui"/>
              </a:rPr>
              <a:t>blasphemy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, having seven heads and ten horns.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85636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32467-DEB0-4379-B7B4-6AB843239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57" y="365125"/>
            <a:ext cx="11814629" cy="1325563"/>
          </a:xfrm>
        </p:spPr>
        <p:txBody>
          <a:bodyPr/>
          <a:lstStyle/>
          <a:p>
            <a:r>
              <a:rPr lang="en-US" dirty="0"/>
              <a:t>Wealthy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8FE01-EE79-42A6-A6A5-417A5A79B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57" y="1825625"/>
            <a:ext cx="12032343" cy="4351338"/>
          </a:xfrm>
        </p:spPr>
        <p:txBody>
          <a:bodyPr>
            <a:normAutofit/>
          </a:bodyPr>
          <a:lstStyle/>
          <a:p>
            <a:r>
              <a:rPr lang="en-US" sz="48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system-ui"/>
              </a:rPr>
              <a:t>And the woman was arrayed 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system-ui"/>
              </a:rPr>
              <a:t>in purple and scarlet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system-ui"/>
              </a:rPr>
              <a:t>colour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system-ui"/>
              </a:rPr>
              <a:t>, and decked with gold and precious stones and pearls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system-ui"/>
              </a:rPr>
              <a:t>, having a 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system-ui"/>
              </a:rPr>
              <a:t>golden cup in her hand full of abominations and filthiness of her fornication: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467335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36EA6-3CD5-425D-81BC-5A84F6B49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Ancient Babylonian Cult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7CD2C-8FE2-44DF-8605-93D44A24C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43" y="1825625"/>
            <a:ext cx="12046857" cy="4351338"/>
          </a:xfrm>
        </p:spPr>
        <p:txBody>
          <a:bodyPr>
            <a:normAutofit/>
          </a:bodyPr>
          <a:lstStyle/>
          <a:p>
            <a:r>
              <a:rPr lang="en-US" sz="48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system-ui"/>
              </a:rPr>
              <a:t>And upon her forehead was a name written, </a:t>
            </a:r>
            <a:r>
              <a:rPr lang="en-US" sz="4800" b="1" i="0" cap="small" dirty="0">
                <a:solidFill>
                  <a:srgbClr val="000000"/>
                </a:solidFill>
                <a:effectLst/>
                <a:latin typeface="system-ui"/>
              </a:rPr>
              <a:t>Mystery,</a:t>
            </a:r>
            <a:r>
              <a:rPr lang="en-US" sz="4800" b="0" i="0" cap="small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4800" b="1" i="0" cap="small" dirty="0">
                <a:solidFill>
                  <a:srgbClr val="000000"/>
                </a:solidFill>
                <a:effectLst/>
                <a:latin typeface="system-ui"/>
              </a:rPr>
              <a:t>Babylon The Great</a:t>
            </a:r>
            <a:r>
              <a:rPr lang="en-US" sz="4800" b="0" i="0" cap="small" dirty="0">
                <a:solidFill>
                  <a:srgbClr val="000000"/>
                </a:solidFill>
                <a:effectLst/>
                <a:latin typeface="system-ui"/>
              </a:rPr>
              <a:t>, The </a:t>
            </a:r>
            <a:r>
              <a:rPr lang="en-US" sz="4800" b="1" i="0" cap="small" dirty="0">
                <a:solidFill>
                  <a:srgbClr val="000000"/>
                </a:solidFill>
                <a:effectLst/>
                <a:latin typeface="system-ui"/>
              </a:rPr>
              <a:t>Mother Of Harlots And Abominations </a:t>
            </a:r>
            <a:r>
              <a:rPr lang="en-US" sz="4800" b="0" i="0" cap="small" dirty="0">
                <a:solidFill>
                  <a:srgbClr val="000000"/>
                </a:solidFill>
                <a:effectLst/>
                <a:latin typeface="system-ui"/>
              </a:rPr>
              <a:t>Of The Earth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system-ui"/>
              </a:rPr>
              <a:t>.</a:t>
            </a:r>
          </a:p>
          <a:p>
            <a:r>
              <a:rPr lang="en-US" sz="4800" dirty="0">
                <a:solidFill>
                  <a:srgbClr val="000000"/>
                </a:solidFill>
                <a:latin typeface="system-ui"/>
              </a:rPr>
              <a:t>Daniel 4:7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48803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00919-49A1-433D-9A05-03F73324A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of saints and Martyrs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411A-1982-4550-9B3E-EE221B403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And I saw the woman drunken with 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system-ui"/>
              </a:rPr>
              <a:t>the blood of the saints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, and with the blood of the martyrs of Jesus: and when I saw her, I wondered with great admiration.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95011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A4925-9DF3-40EE-8D38-4186A7003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 a City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70B14-E3B4-4338-9800-888665C68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system-ui"/>
              </a:rPr>
              <a:t>And the woman which thou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system-ui"/>
              </a:rPr>
              <a:t>sawest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system-ui"/>
              </a:rPr>
              <a:t> is that great city, which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system-ui"/>
              </a:rPr>
              <a:t>reigneth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system-ui"/>
              </a:rPr>
              <a:t> over the kings of the earth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60645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36EA6-3CD5-425D-81BC-5A84F6B49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73425"/>
          </a:xfrm>
        </p:spPr>
        <p:txBody>
          <a:bodyPr/>
          <a:lstStyle/>
          <a:p>
            <a:pPr algn="ctr"/>
            <a:r>
              <a:rPr lang="en-US" dirty="0"/>
              <a:t>Ancient Babylonian Cult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7CD2C-8FE2-44DF-8605-93D44A24C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834888"/>
            <a:ext cx="12192000" cy="6023112"/>
          </a:xfrm>
        </p:spPr>
        <p:txBody>
          <a:bodyPr>
            <a:normAutofit lnSpcReduction="10000"/>
          </a:bodyPr>
          <a:lstStyle/>
          <a:p>
            <a:r>
              <a:rPr lang="en-US" sz="48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system-ui"/>
              </a:rPr>
              <a:t>And upon her forehead was a name written, </a:t>
            </a:r>
            <a:r>
              <a:rPr lang="en-US" sz="4800" b="1" i="0" cap="small" dirty="0">
                <a:solidFill>
                  <a:srgbClr val="000000"/>
                </a:solidFill>
                <a:effectLst/>
                <a:latin typeface="system-ui"/>
              </a:rPr>
              <a:t>Mystery,</a:t>
            </a:r>
            <a:r>
              <a:rPr lang="en-US" sz="4800" b="0" i="0" cap="small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4800" b="1" i="0" cap="small" dirty="0">
                <a:solidFill>
                  <a:srgbClr val="000000"/>
                </a:solidFill>
                <a:effectLst/>
                <a:latin typeface="system-ui"/>
              </a:rPr>
              <a:t>Babylon The Great</a:t>
            </a:r>
            <a:r>
              <a:rPr lang="en-US" sz="4800" b="0" i="0" cap="small" dirty="0">
                <a:solidFill>
                  <a:srgbClr val="000000"/>
                </a:solidFill>
                <a:effectLst/>
                <a:latin typeface="system-ui"/>
              </a:rPr>
              <a:t>, The </a:t>
            </a:r>
            <a:r>
              <a:rPr lang="en-US" sz="4800" b="1" i="0" cap="small" dirty="0">
                <a:solidFill>
                  <a:srgbClr val="000000"/>
                </a:solidFill>
                <a:effectLst/>
                <a:latin typeface="system-ui"/>
              </a:rPr>
              <a:t>Mother Of Harlots And Abominations </a:t>
            </a:r>
            <a:r>
              <a:rPr lang="en-US" sz="4800" b="0" i="0" cap="small" dirty="0">
                <a:solidFill>
                  <a:srgbClr val="000000"/>
                </a:solidFill>
                <a:effectLst/>
                <a:latin typeface="system-ui"/>
              </a:rPr>
              <a:t>Of The Earth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system-ui"/>
              </a:rPr>
              <a:t>.</a:t>
            </a:r>
          </a:p>
          <a:p>
            <a:r>
              <a:rPr lang="en-US" sz="4800" dirty="0">
                <a:solidFill>
                  <a:srgbClr val="000000"/>
                </a:solidFill>
                <a:highlight>
                  <a:srgbClr val="FFFF00"/>
                </a:highlight>
                <a:latin typeface="system-ui"/>
              </a:rPr>
              <a:t>Connection to Roman Catholic Church </a:t>
            </a:r>
            <a:r>
              <a:rPr lang="en-US" sz="4800" dirty="0">
                <a:solidFill>
                  <a:srgbClr val="000000"/>
                </a:solidFill>
                <a:latin typeface="system-ui"/>
              </a:rPr>
              <a:t>-133 B.C. Attalus Pontiff of the Babylonian Brotherhood died an gave the headship to Rome. </a:t>
            </a:r>
          </a:p>
          <a:p>
            <a:r>
              <a:rPr lang="en-US" sz="4800" dirty="0">
                <a:solidFill>
                  <a:srgbClr val="000000"/>
                </a:solidFill>
                <a:latin typeface="system-ui"/>
              </a:rPr>
              <a:t>Julius Caesar made Pontiff as civil leader  in 74 and made supreme Pontiff in 74 B.C.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33684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1062</Words>
  <Application>Microsoft Office PowerPoint</Application>
  <PresentationFormat>Widescreen</PresentationFormat>
  <Paragraphs>95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Helvetica Neue</vt:lpstr>
      <vt:lpstr>Roboto</vt:lpstr>
      <vt:lpstr>system-ui</vt:lpstr>
      <vt:lpstr>Office Theme</vt:lpstr>
      <vt:lpstr>One World Religion Part 2</vt:lpstr>
      <vt:lpstr>Many Waters – Population </vt:lpstr>
      <vt:lpstr>False Doctrine </vt:lpstr>
      <vt:lpstr>Blasphemy  </vt:lpstr>
      <vt:lpstr>Wealthy </vt:lpstr>
      <vt:lpstr>Ancient Babylonian Cult </vt:lpstr>
      <vt:lpstr>Blood of saints and Martyrs</vt:lpstr>
      <vt:lpstr>Has a City </vt:lpstr>
      <vt:lpstr>Ancient Babylonian Cult </vt:lpstr>
      <vt:lpstr>313 A.D. </vt:lpstr>
      <vt:lpstr>Many Waters – Population </vt:lpstr>
      <vt:lpstr>False Doctrine </vt:lpstr>
      <vt:lpstr>Martin Luther 95 “Theses” Wittenberg, Germany 1500’s. </vt:lpstr>
      <vt:lpstr>Scripture and Tradition – Sola Scriptura </vt:lpstr>
      <vt:lpstr>PowerPoint Presentation</vt:lpstr>
      <vt:lpstr>Grace and Faith Alone- Salvation</vt:lpstr>
      <vt:lpstr>Penance – Act of repentance, required to receive forgiveness of sins after baptism.</vt:lpstr>
      <vt:lpstr>Transubstantiation</vt:lpstr>
      <vt:lpstr>Mediation </vt:lpstr>
      <vt:lpstr>Verse 3 Blasphemy – Make one God, Forgive sins.  </vt:lpstr>
      <vt:lpstr>We believe in Faith alone by grace alone in Christ alone. </vt:lpstr>
      <vt:lpstr>Heaven and Hell </vt:lpstr>
      <vt:lpstr>Blood of saints and Martyrs</vt:lpstr>
      <vt:lpstr>Wealthy </vt:lpstr>
      <vt:lpstr>Has a City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World Religion Part 1</dc:title>
  <dc:creator>tjmcmamis</dc:creator>
  <cp:lastModifiedBy>tjmcmamis</cp:lastModifiedBy>
  <cp:revision>13</cp:revision>
  <dcterms:created xsi:type="dcterms:W3CDTF">2021-03-07T22:38:59Z</dcterms:created>
  <dcterms:modified xsi:type="dcterms:W3CDTF">2021-03-14T21:51:18Z</dcterms:modified>
</cp:coreProperties>
</file>