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1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199-5247-4325-A3E7-7D19DFB6D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6BB84-0C34-4D74-A680-41C794473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D3FE-4990-4D21-963B-7130749D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2514-485A-45CE-974F-99393EA77D3D}" type="datetimeFigureOut">
              <a:rPr lang="en-US" smtClean="0"/>
              <a:t>3/20/2021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FC983-5045-4159-8719-0B8BC82D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EF63-2B3D-4654-9B92-D27A99AD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14A-620E-4154-85E0-8C8228F28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6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EAE6-6090-4E61-99E9-B1730436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08A1E-69A2-45C4-ACDA-345769860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6145A-6386-4CB7-A464-6CACF8F9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2514-485A-45CE-974F-99393EA77D3D}" type="datetimeFigureOut">
              <a:rPr lang="en-US" smtClean="0"/>
              <a:t>3/20/2021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8E6D1-7167-45F2-8D61-E20858A0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3C82F-D946-4E7C-B409-5C269375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14A-620E-4154-85E0-8C8228F28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0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B82C8-F1D9-40DC-9DB6-24761CE97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44FB4-3F8D-42E1-9D13-57E183E85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AFC4B-7532-4A02-B146-5B92F35D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2514-485A-45CE-974F-99393EA77D3D}" type="datetimeFigureOut">
              <a:rPr lang="en-US" smtClean="0"/>
              <a:t>3/20/2021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67D23-B56A-454A-A372-14A425D9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83F1-11D3-42AB-AD2E-D026ECB9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14A-620E-4154-85E0-8C8228F28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9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BC06-418A-4DDB-9DA3-92612534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F520-714A-4D1D-9DDA-3341EAA7C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9A7AF-5029-4898-8335-8D7ECFF8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2514-485A-45CE-974F-99393EA77D3D}" type="datetimeFigureOut">
              <a:rPr lang="en-US" smtClean="0"/>
              <a:t>3/20/2021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81B0-3CB0-46E3-92F9-4EBF3203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68B5B-3F09-4A96-A93D-194472FF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14A-620E-4154-85E0-8C8228F28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E106-C92D-4D5C-B53F-249E89F2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845C5-A3E2-41F9-896A-26687806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D799A-C9CA-43D8-8B12-2A585424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2514-485A-45CE-974F-99393EA77D3D}" type="datetimeFigureOut">
              <a:rPr lang="en-US" smtClean="0"/>
              <a:t>3/20/2021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8BB58-B3FC-4DD4-9CAA-85D9F2ED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8913-81E1-42B3-96C9-B36D5675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14A-620E-4154-85E0-8C8228F28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055E-4235-4C29-AE41-F4CD8142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88C4-AF69-4498-9304-C98842985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D3B02-C51F-4528-81D4-7F399C373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4D9CB-3307-43D6-9973-263A152A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2514-485A-45CE-974F-99393EA77D3D}" type="datetimeFigureOut">
              <a:rPr lang="en-US" smtClean="0"/>
              <a:t>3/20/2021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11434-78BF-4803-B6A7-B709F0EF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2E0CC-F946-487B-BC97-8FC56E5C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14A-620E-4154-85E0-8C8228F28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7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9E58-DE78-4461-946D-84F0C9D1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72B35-85D1-4B5F-B6AA-51242AB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ABF17-CA5C-45DF-AF03-8293EADEA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71E61-AAE5-4C18-A5D6-A07EE75A8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669B99-85EC-4A93-84D6-88F6A96C0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46C333-FDD8-4169-B4D8-09E426D7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2514-485A-45CE-974F-99393EA77D3D}" type="datetimeFigureOut">
              <a:rPr lang="en-US" smtClean="0"/>
              <a:t>3/20/2021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E1800E-4457-49CF-84B1-99E49E00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34540-6B1A-4466-9B77-7A804ECC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14A-620E-4154-85E0-8C8228F28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4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4624-1ACB-47CA-85E9-848A4D01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9EAE6-6E83-49D6-8529-48A062AE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2514-485A-45CE-974F-99393EA77D3D}" type="datetimeFigureOut">
              <a:rPr lang="en-US" smtClean="0"/>
              <a:t>3/20/2021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BA497-D5FD-4486-8108-9BE1B836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9C94E-24D3-44FC-AC25-6E35C80E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14A-620E-4154-85E0-8C8228F28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4AED8-2A6B-4B44-BCA7-CB4BD653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2514-485A-45CE-974F-99393EA77D3D}" type="datetimeFigureOut">
              <a:rPr lang="en-US" smtClean="0"/>
              <a:t>3/20/2021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75DB0-5F6C-43A9-BAA4-7A3CD0A3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F2318-9762-493C-84FB-81F8FA54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14A-620E-4154-85E0-8C8228F28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8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7DFB-24CD-474B-BF10-A185438D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7C74-B4D5-4E5D-8B4D-760A7B732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0506C-3091-4AB7-B0BD-E9693AE5A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EE2EC-EBDB-4B44-8BB3-6E29F134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2514-485A-45CE-974F-99393EA77D3D}" type="datetimeFigureOut">
              <a:rPr lang="en-US" smtClean="0"/>
              <a:t>3/20/2021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01377-79DA-4E6D-9069-D311BEB2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27311-6DD3-4D22-AFF8-B9309988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14A-620E-4154-85E0-8C8228F28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7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3AE5-BECC-46EC-A51E-9A6E738B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9B351-4E8A-4378-BC15-E24932677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ED503-BB97-4A9F-BB60-1DD5AAB43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EC97C-2328-4070-A7A1-1CAA9026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2514-485A-45CE-974F-99393EA77D3D}" type="datetimeFigureOut">
              <a:rPr lang="en-US" smtClean="0"/>
              <a:t>3/20/2021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DBBE1-EE5C-4F6C-9CAB-FC8B080D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55F49-73BA-468F-A2BB-2E355B60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14A-620E-4154-85E0-8C8228F28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D440AF-77E7-43FE-BBD9-C040721A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6364F-8340-4209-B24E-6CBF9B563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F935-2D6D-46CC-868D-1BF29CCEE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92514-485A-45CE-974F-99393EA77D3D}" type="datetimeFigureOut">
              <a:rPr lang="en-US" smtClean="0"/>
              <a:t>3/20/2021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0A964-B8DB-4DF6-A80D-7A69A5078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6C002-EE73-4528-BCF5-2FC06C700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D414A-620E-4154-85E0-8C8228F28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6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18AD-BF4F-4C25-B6A6-A60DB70E0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4401" y="548639"/>
            <a:ext cx="3657599" cy="469860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Matthew 27 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Genesis 22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2C5C1-3D35-4913-BBC0-0DBA168A2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4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1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55AB1-CFAC-404C-B2EC-1FA4CEE6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It was a </a:t>
            </a:r>
            <a:r>
              <a:rPr lang="en-US" sz="6000" b="1" dirty="0">
                <a:solidFill>
                  <a:srgbClr val="FFFF00"/>
                </a:solidFill>
              </a:rPr>
              <a:t>Fatal</a:t>
            </a:r>
            <a:r>
              <a:rPr lang="en-US" sz="6000" dirty="0">
                <a:solidFill>
                  <a:schemeClr val="bg1"/>
                </a:solidFill>
              </a:rPr>
              <a:t> Choice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5DB9E-CA95-4C0F-97C6-467406BE2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825625"/>
            <a:ext cx="12046226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25 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Then answered all the people, and said, His blood be on us, and on our children.</a:t>
            </a:r>
          </a:p>
          <a:p>
            <a:pPr marL="0" indent="0" algn="ctr">
              <a:buNone/>
            </a:pPr>
            <a:endParaRPr lang="en-US" sz="60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system-ui"/>
              </a:rPr>
              <a:t>“Choices Carve out our Destiny.” 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6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317C-9555-49DD-8357-73D00F6E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365125"/>
            <a:ext cx="11966713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We are the Crowd – It is </a:t>
            </a:r>
            <a:r>
              <a:rPr lang="en-US" sz="6000" dirty="0">
                <a:solidFill>
                  <a:srgbClr val="FFFF00"/>
                </a:solidFill>
              </a:rPr>
              <a:t>our Choice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DC07-E5E8-45C1-B5DE-A147203C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825625"/>
            <a:ext cx="1157771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22 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Pilate saith unto them, What shall I do then with Jesus which is called Christ? </a:t>
            </a:r>
          </a:p>
          <a:p>
            <a:pPr marL="0" indent="0">
              <a:buNone/>
            </a:pPr>
            <a:endParaRPr lang="en-US" sz="6000" dirty="0">
              <a:solidFill>
                <a:srgbClr val="000000"/>
              </a:solidFill>
              <a:latin typeface="system-ui"/>
            </a:endParaRP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402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37A9-EFB1-49DD-8E07-03AEBE4E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2451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II. </a:t>
            </a:r>
            <a:r>
              <a:rPr lang="en-US" sz="6000" dirty="0">
                <a:solidFill>
                  <a:srgbClr val="FFFF00"/>
                </a:solidFill>
              </a:rPr>
              <a:t>Substitution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A6EC0-A3AE-4BE8-BB62-BADCCBBB9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61322"/>
            <a:ext cx="12192000" cy="4896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26 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Then </a:t>
            </a:r>
            <a:r>
              <a:rPr lang="en-US" sz="6000" b="1" i="0" dirty="0">
                <a:solidFill>
                  <a:srgbClr val="FFFF00"/>
                </a:solidFill>
                <a:effectLst/>
                <a:latin typeface="system-ui"/>
              </a:rPr>
              <a:t>released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 he </a:t>
            </a:r>
            <a:r>
              <a:rPr lang="en-US" sz="6000" b="1" i="0" dirty="0">
                <a:solidFill>
                  <a:srgbClr val="FFFF00"/>
                </a:solidFill>
                <a:effectLst/>
                <a:latin typeface="system-ui"/>
              </a:rPr>
              <a:t>Barabbas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 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unto them: and when he had </a:t>
            </a:r>
            <a:r>
              <a:rPr lang="en-US" sz="6000" b="1" i="0" dirty="0">
                <a:solidFill>
                  <a:srgbClr val="FFFF00"/>
                </a:solidFill>
                <a:effectLst/>
                <a:latin typeface="system-ui"/>
              </a:rPr>
              <a:t>scourged Jesus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, he delivered him to be </a:t>
            </a:r>
            <a:r>
              <a:rPr lang="en-US" sz="6000" b="1" i="0" dirty="0">
                <a:solidFill>
                  <a:srgbClr val="FFFF00"/>
                </a:solidFill>
                <a:effectLst/>
                <a:latin typeface="system-ui"/>
              </a:rPr>
              <a:t>crucified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26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B4A1D-BA2D-4A43-A669-5B179269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342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II. </a:t>
            </a:r>
            <a:r>
              <a:rPr lang="en-US" sz="6000" dirty="0">
                <a:solidFill>
                  <a:srgbClr val="FFFF00"/>
                </a:solidFill>
              </a:rPr>
              <a:t>Substitution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487F7-1318-461D-899E-1FBF99D75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9444"/>
            <a:ext cx="12192000" cy="55526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system-ui"/>
              </a:rPr>
              <a:t>“The </a:t>
            </a:r>
            <a:r>
              <a:rPr lang="en-US" sz="6000" dirty="0">
                <a:solidFill>
                  <a:srgbClr val="FFFF00"/>
                </a:solidFill>
                <a:latin typeface="system-ui"/>
              </a:rPr>
              <a:t>Suffering</a:t>
            </a:r>
            <a:r>
              <a:rPr lang="en-US" sz="6000" dirty="0">
                <a:solidFill>
                  <a:schemeClr val="bg1"/>
                </a:solidFill>
                <a:latin typeface="system-ui"/>
              </a:rPr>
              <a:t> of Christ, </a:t>
            </a:r>
            <a:r>
              <a:rPr lang="en-US" sz="6000" dirty="0">
                <a:solidFill>
                  <a:srgbClr val="FFFF00"/>
                </a:solidFill>
                <a:latin typeface="system-ui"/>
              </a:rPr>
              <a:t>under</a:t>
            </a:r>
            <a:r>
              <a:rPr lang="en-US" sz="6000" dirty="0">
                <a:solidFill>
                  <a:schemeClr val="bg1"/>
                </a:solidFill>
                <a:latin typeface="system-ui"/>
              </a:rPr>
              <a:t> the wrath of God, </a:t>
            </a:r>
            <a:r>
              <a:rPr lang="en-US" sz="6000" dirty="0">
                <a:solidFill>
                  <a:srgbClr val="FFFF00"/>
                </a:solidFill>
                <a:latin typeface="system-ui"/>
              </a:rPr>
              <a:t>in our place</a:t>
            </a:r>
            <a:r>
              <a:rPr lang="en-US" sz="6000" dirty="0">
                <a:solidFill>
                  <a:schemeClr val="bg1"/>
                </a:solidFill>
                <a:latin typeface="system-ui"/>
              </a:rPr>
              <a:t>.”</a:t>
            </a:r>
          </a:p>
          <a:p>
            <a:pPr marL="0" indent="0">
              <a:buNone/>
            </a:pPr>
            <a:endParaRPr lang="en-US" sz="6000" dirty="0">
              <a:solidFill>
                <a:srgbClr val="000000"/>
              </a:solidFill>
              <a:latin typeface="system-ui"/>
            </a:endParaRPr>
          </a:p>
          <a:p>
            <a:pPr marL="0" indent="0" algn="ctr">
              <a:buNone/>
            </a:pP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I Peter2:24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Who his own self bare our sins in his own body on the tree, that we, being dead to sins, should live unto righteousness: by whose stripes ye were healed</a:t>
            </a:r>
            <a:endParaRPr lang="en-US" sz="5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2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8E2C-B439-4DB9-857C-4EF3C88D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90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Illustration: The Call of </a:t>
            </a:r>
            <a:r>
              <a:rPr lang="en-US" sz="6000" b="1" dirty="0">
                <a:solidFill>
                  <a:srgbClr val="FFFF00"/>
                </a:solidFill>
              </a:rPr>
              <a:t>Faith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62B73-603D-4286-B12C-D301B3DDC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0904"/>
            <a:ext cx="12192000" cy="59170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Genesis 22</a:t>
            </a: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 2 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he said, </a:t>
            </a: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Take now 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thy son, thine only son Isaac, whom thou lovest, and </a:t>
            </a: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get thee 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into the land of Moriah; and </a:t>
            </a: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offer him 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there for a burnt offering upon one of the mountains which I will tell thee of.</a:t>
            </a: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3 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Abraham rose up early in the morning,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rgbClr val="FFFF00"/>
                </a:solidFill>
                <a:latin typeface="system-ui"/>
              </a:rPr>
              <a:t>“What am I doing with Gods Calling?”</a:t>
            </a:r>
            <a:endParaRPr lang="en-US" sz="5400" b="0" i="0" dirty="0">
              <a:solidFill>
                <a:srgbClr val="FFFF00"/>
              </a:solidFill>
              <a:effectLst/>
              <a:latin typeface="system-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5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ED4C2-1762-4A94-BA64-4F8AD2EE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3211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The </a:t>
            </a:r>
            <a:r>
              <a:rPr lang="en-US" sz="6000" dirty="0">
                <a:solidFill>
                  <a:srgbClr val="FFFF00"/>
                </a:solidFill>
              </a:rPr>
              <a:t>Price</a:t>
            </a:r>
            <a:r>
              <a:rPr lang="en-US" sz="6000" dirty="0">
                <a:solidFill>
                  <a:schemeClr val="bg1"/>
                </a:solidFill>
              </a:rPr>
              <a:t> and The </a:t>
            </a:r>
            <a:r>
              <a:rPr lang="en-US" sz="6000" dirty="0">
                <a:solidFill>
                  <a:srgbClr val="FFFF00"/>
                </a:solidFill>
              </a:rPr>
              <a:t>Love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C0AA-8199-47E3-A848-0A437B92F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83212"/>
            <a:ext cx="12192000" cy="5774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9 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they came to the place which God had told him of; and Abraham built an altar there, and laid the wood in order, and </a:t>
            </a: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bound Isaac 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his son, and </a:t>
            </a: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laid him </a:t>
            </a:r>
            <a:r>
              <a:rPr lang="en-US" sz="5400" b="1" i="0" dirty="0">
                <a:solidFill>
                  <a:schemeClr val="bg1"/>
                </a:solidFill>
                <a:effectLst/>
                <a:latin typeface="system-ui"/>
              </a:rPr>
              <a:t>on the </a:t>
            </a: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altar</a:t>
            </a:r>
            <a:r>
              <a:rPr lang="en-US" sz="5400" b="1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upon the wood.</a:t>
            </a:r>
          </a:p>
          <a:p>
            <a:pPr marL="0" indent="0" algn="ctr">
              <a:buNone/>
            </a:pP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10 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Abraham stretched forth his hand, and </a:t>
            </a: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took the knife 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to </a:t>
            </a: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slay his son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6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57A2-5F55-4D02-AFBE-64D11590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9749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The </a:t>
            </a:r>
            <a:r>
              <a:rPr lang="en-US" sz="6000" dirty="0">
                <a:solidFill>
                  <a:srgbClr val="FFFF00"/>
                </a:solidFill>
              </a:rPr>
              <a:t>Provision</a:t>
            </a:r>
            <a:r>
              <a:rPr lang="en-US" sz="6000" dirty="0">
                <a:solidFill>
                  <a:schemeClr val="bg1"/>
                </a:solidFill>
              </a:rPr>
              <a:t> and The </a:t>
            </a:r>
            <a:r>
              <a:rPr lang="en-US" sz="6000" dirty="0">
                <a:solidFill>
                  <a:srgbClr val="FFFF00"/>
                </a:solidFill>
              </a:rPr>
              <a:t>Substitute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83298-BD1A-4B8A-9C5D-913471816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497496"/>
            <a:ext cx="12099235" cy="5194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13 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And Abraham lifted up his eyes, and looked, and behold behind him a ram caught in a thicket by his horns: and Abraham went and took the ram, and offered him up for a burnt offering in the </a:t>
            </a:r>
            <a:r>
              <a:rPr lang="en-US" sz="6000" b="1" i="0" dirty="0">
                <a:solidFill>
                  <a:schemeClr val="bg1"/>
                </a:solidFill>
                <a:effectLst/>
                <a:latin typeface="system-ui"/>
              </a:rPr>
              <a:t>stead of his son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2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FB9D7F-D6BF-4E21-AFC4-CF3AB495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Substitution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EE3740-FA9B-4E15-BC99-BBD503DFA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8226"/>
            <a:ext cx="12192000" cy="1126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</a:rPr>
              <a:t>Cu(SO</a:t>
            </a:r>
            <a:r>
              <a:rPr lang="en-US" sz="5400" baseline="-25000" dirty="0">
                <a:solidFill>
                  <a:schemeClr val="bg1"/>
                </a:solidFill>
              </a:rPr>
              <a:t>4</a:t>
            </a:r>
            <a:r>
              <a:rPr lang="en-US" sz="5400" dirty="0">
                <a:solidFill>
                  <a:schemeClr val="bg1"/>
                </a:solidFill>
              </a:rPr>
              <a:t>)  +  Fe                          Fe(SO</a:t>
            </a:r>
            <a:r>
              <a:rPr lang="en-US" sz="5400" baseline="-25000" dirty="0">
                <a:solidFill>
                  <a:schemeClr val="bg1"/>
                </a:solidFill>
              </a:rPr>
              <a:t>4</a:t>
            </a:r>
            <a:r>
              <a:rPr lang="en-US" sz="5400" dirty="0">
                <a:solidFill>
                  <a:schemeClr val="bg1"/>
                </a:solidFill>
              </a:rPr>
              <a:t>)  + Cu 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EF6E606-9B9B-4DE0-BA74-596E377A8E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8104" y="1178012"/>
            <a:ext cx="1998800" cy="579634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C0BC4B1-1158-4851-BA1D-FA838C76852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75266" y="1028181"/>
            <a:ext cx="1998800" cy="6096000"/>
          </a:xfr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E6A898C-098D-4A45-A0BD-6ACC42E16784}"/>
              </a:ext>
            </a:extLst>
          </p:cNvPr>
          <p:cNvSpPr/>
          <p:nvPr/>
        </p:nvSpPr>
        <p:spPr>
          <a:xfrm>
            <a:off x="4096510" y="1810164"/>
            <a:ext cx="3538329" cy="575434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7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6B6A4-23D6-458A-B384-F2276589A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4" y="1003990"/>
            <a:ext cx="11767931" cy="53264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500" dirty="0">
                <a:solidFill>
                  <a:schemeClr val="bg1"/>
                </a:solidFill>
              </a:rPr>
              <a:t>Matthew 27</a:t>
            </a:r>
            <a:r>
              <a:rPr lang="en-US" sz="6500" b="1" i="0" baseline="30000" dirty="0">
                <a:solidFill>
                  <a:schemeClr val="bg1"/>
                </a:solidFill>
                <a:effectLst/>
                <a:latin typeface="system-ui"/>
              </a:rPr>
              <a:t> 15 </a:t>
            </a:r>
            <a:r>
              <a:rPr lang="en-US" sz="6500" b="0" i="0" dirty="0">
                <a:solidFill>
                  <a:schemeClr val="bg1"/>
                </a:solidFill>
                <a:effectLst/>
                <a:latin typeface="system-ui"/>
              </a:rPr>
              <a:t>Now at that feast the governor was wont to release unto the people a prisoner, whom they would.</a:t>
            </a:r>
          </a:p>
          <a:p>
            <a:pPr marL="0" indent="0" algn="ctr">
              <a:buNone/>
            </a:pPr>
            <a:r>
              <a:rPr lang="en-US" sz="6500" b="1" i="0" baseline="30000" dirty="0">
                <a:solidFill>
                  <a:schemeClr val="bg1"/>
                </a:solidFill>
                <a:effectLst/>
                <a:latin typeface="system-ui"/>
              </a:rPr>
              <a:t>16 </a:t>
            </a:r>
            <a:r>
              <a:rPr lang="en-US" sz="6500" b="0" i="0" dirty="0">
                <a:solidFill>
                  <a:schemeClr val="bg1"/>
                </a:solidFill>
                <a:effectLst/>
                <a:latin typeface="system-ui"/>
              </a:rPr>
              <a:t>And they had then a </a:t>
            </a:r>
            <a:r>
              <a:rPr lang="en-US" sz="6500" b="1" i="0" dirty="0">
                <a:solidFill>
                  <a:srgbClr val="FFFF00"/>
                </a:solidFill>
                <a:effectLst/>
                <a:latin typeface="system-ui"/>
              </a:rPr>
              <a:t>notable</a:t>
            </a:r>
            <a:r>
              <a:rPr lang="en-US" sz="6500" b="0" i="0" dirty="0">
                <a:solidFill>
                  <a:schemeClr val="bg1"/>
                </a:solidFill>
                <a:effectLst/>
                <a:latin typeface="system-ui"/>
              </a:rPr>
              <a:t> prisoner, called Barabbas.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24AE-E1AF-43AC-8807-DB918EAE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687" y="0"/>
            <a:ext cx="7841974" cy="1625015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Mr. Guilty </a:t>
            </a:r>
            <a:r>
              <a:rPr lang="en-US" sz="6000" dirty="0">
                <a:solidFill>
                  <a:schemeClr val="bg1"/>
                </a:solidFill>
              </a:rPr>
              <a:t>- Barabbas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81FAF-2C39-4A4E-B211-E91850815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357810"/>
            <a:ext cx="5526157" cy="5819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u="sng" dirty="0">
                <a:solidFill>
                  <a:schemeClr val="bg1"/>
                </a:solidFill>
              </a:rPr>
              <a:t>John 18:40 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“Highway Bandit”</a:t>
            </a:r>
          </a:p>
          <a:p>
            <a:pPr marL="0" indent="0">
              <a:buNone/>
            </a:pPr>
            <a:endParaRPr lang="en-US" sz="6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u="sng" dirty="0">
                <a:solidFill>
                  <a:schemeClr val="bg1"/>
                </a:solidFill>
              </a:rPr>
              <a:t>Luke 23:19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“Insurrection”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“Murderer”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582E9-1F35-49A6-9AD3-9EEB6D647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273" y="1490853"/>
            <a:ext cx="7156196" cy="53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5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9C75-A4D2-464A-AA23-90CD3C53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9871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I. Choice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9759-3E8B-43EF-9161-FC56AC63D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8712"/>
            <a:ext cx="12046226" cy="55592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17 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Therefore when they were gathered together, Pilate said unto them, Whom will ye that I release unto you? </a:t>
            </a:r>
            <a:r>
              <a:rPr lang="en-US" sz="6000" b="1" i="0" dirty="0">
                <a:solidFill>
                  <a:srgbClr val="FFFF00"/>
                </a:solidFill>
                <a:effectLst/>
                <a:latin typeface="system-ui"/>
              </a:rPr>
              <a:t>Barabbas</a:t>
            </a:r>
            <a:r>
              <a:rPr lang="en-US" sz="6000" b="1" i="0" dirty="0">
                <a:solidFill>
                  <a:schemeClr val="bg1"/>
                </a:solidFill>
                <a:effectLst/>
                <a:latin typeface="system-ui"/>
              </a:rPr>
              <a:t>, or </a:t>
            </a:r>
            <a:r>
              <a:rPr lang="en-US" sz="6000" b="1" i="0" dirty="0">
                <a:solidFill>
                  <a:srgbClr val="FFFF00"/>
                </a:solidFill>
                <a:effectLst/>
                <a:latin typeface="system-ui"/>
              </a:rPr>
              <a:t>Jesus</a:t>
            </a:r>
            <a:r>
              <a:rPr lang="en-US" sz="6000" b="1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which is called Christ?</a:t>
            </a:r>
            <a:r>
              <a:rPr lang="en-US" sz="4400" b="1" i="0" baseline="30000" dirty="0">
                <a:solidFill>
                  <a:schemeClr val="bg1"/>
                </a:solidFill>
                <a:effectLst/>
                <a:latin typeface="system-ui"/>
              </a:rPr>
              <a:t> </a:t>
            </a:r>
          </a:p>
          <a:p>
            <a:pPr marL="0" indent="0" algn="ctr">
              <a:buNone/>
            </a:pP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18 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For he knew that for envy they had delivered him.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3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48B8-8E96-448E-BBF0-00AA5C67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It was an </a:t>
            </a:r>
            <a:r>
              <a:rPr lang="en-US" sz="6000" b="1" dirty="0">
                <a:solidFill>
                  <a:srgbClr val="FFFF00"/>
                </a:solidFill>
              </a:rPr>
              <a:t>Emotional</a:t>
            </a:r>
            <a:r>
              <a:rPr lang="en-US" sz="6000" dirty="0">
                <a:solidFill>
                  <a:schemeClr val="bg1"/>
                </a:solidFill>
              </a:rPr>
              <a:t> Choice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E4F41-04A2-4B71-B1EA-5CBAA032A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825625"/>
            <a:ext cx="1157771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20 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But the chief priests and elders persuaded the multitude that they should ask Barabbas, and destroy Jesus.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1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7D81-929A-4C3B-9648-928BD93F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It was a </a:t>
            </a:r>
            <a:r>
              <a:rPr lang="en-US" sz="6000" b="1" dirty="0">
                <a:solidFill>
                  <a:srgbClr val="FFFF00"/>
                </a:solidFill>
              </a:rPr>
              <a:t>Casual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07C9-4741-4A76-B711-2EA55ACE0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825625"/>
            <a:ext cx="1185906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21 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The governor answered and said unto them, Whether of the twain will ye that I release unto you? They said, Barabbas.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5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4E83-1BB2-4465-9506-6825C0FB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8956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It was an </a:t>
            </a:r>
            <a:r>
              <a:rPr lang="en-US" sz="6000" b="1" dirty="0">
                <a:solidFill>
                  <a:srgbClr val="FFFF00"/>
                </a:solidFill>
              </a:rPr>
              <a:t>Irrational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Choice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39D29-786A-44B0-914F-2EB15CC00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8957"/>
            <a:ext cx="12192000" cy="55990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22 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Pilate saith unto them, What shall I do then with Jesus which is called Christ? They all say unto him, Let him be crucified.</a:t>
            </a:r>
          </a:p>
          <a:p>
            <a:pPr marL="0" indent="0" algn="ctr">
              <a:buNone/>
            </a:pP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23 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And the governor said, Why, what evil hath he done? But they cried out the more, saying, Let him be crucified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1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75EF3-B0B7-4212-A39C-62D11D8EF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450166"/>
            <a:ext cx="11929403" cy="61759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24 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When Pilate saw that he could prevail nothing, but that rather a tumult was made, he took water, and washed his hands before the multitude, saying, I am innocent of the blood of this just person: see ye to it.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0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622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system-ui</vt:lpstr>
      <vt:lpstr>Office Theme</vt:lpstr>
      <vt:lpstr>Matthew 27   Genesis 22   </vt:lpstr>
      <vt:lpstr>Substitution</vt:lpstr>
      <vt:lpstr>PowerPoint Presentation</vt:lpstr>
      <vt:lpstr>Mr. Guilty - Barabbas</vt:lpstr>
      <vt:lpstr>I. Choice </vt:lpstr>
      <vt:lpstr>It was an Emotional Choice </vt:lpstr>
      <vt:lpstr>It was a Casual Choice</vt:lpstr>
      <vt:lpstr>It was an Irrational Choice </vt:lpstr>
      <vt:lpstr>PowerPoint Presentation</vt:lpstr>
      <vt:lpstr>It was a Fatal Choice </vt:lpstr>
      <vt:lpstr>We are the Crowd – It is our Choice </vt:lpstr>
      <vt:lpstr>II. Substitution </vt:lpstr>
      <vt:lpstr>II. Substitution </vt:lpstr>
      <vt:lpstr>Illustration: The Call of Faith </vt:lpstr>
      <vt:lpstr>The Price and The Love </vt:lpstr>
      <vt:lpstr>The Provision and The Substitute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tjmcmamis</dc:creator>
  <cp:lastModifiedBy>tjmcmamis</cp:lastModifiedBy>
  <cp:revision>12</cp:revision>
  <dcterms:created xsi:type="dcterms:W3CDTF">2021-03-20T17:46:14Z</dcterms:created>
  <dcterms:modified xsi:type="dcterms:W3CDTF">2021-03-21T03:18:22Z</dcterms:modified>
</cp:coreProperties>
</file>